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28"/>
  </p:notesMasterIdLst>
  <p:sldIdLst>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56" r:id="rId25"/>
    <p:sldId id="257" r:id="rId26"/>
    <p:sldId id="279"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varScale="1">
        <p:scale>
          <a:sx n="93" d="100"/>
          <a:sy n="93" d="100"/>
        </p:scale>
        <p:origin x="27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9DEE4-F13D-45D9-9505-DAF0A13830B3}" type="datetimeFigureOut">
              <a:rPr lang="en-IN" smtClean="0"/>
              <a:t>09-07-2024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01CAC-FE3F-417D-9189-81D9F84D73F7}" type="slidenum">
              <a:rPr lang="en-IN" smtClean="0"/>
              <a:t>‹#›</a:t>
            </a:fld>
            <a:endParaRPr lang="en-IN"/>
          </a:p>
        </p:txBody>
      </p:sp>
    </p:spTree>
    <p:extLst>
      <p:ext uri="{BB962C8B-B14F-4D97-AF65-F5344CB8AC3E}">
        <p14:creationId xmlns:p14="http://schemas.microsoft.com/office/powerpoint/2010/main" val="13086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Gender Distribution</a:t>
            </a:r>
            <a:endParaRPr dirty="0"/>
          </a:p>
          <a:p>
            <a:r>
              <a:rPr b="0" dirty="0"/>
              <a:t>No alt text provided</a:t>
            </a:r>
            <a:endParaRPr dirty="0"/>
          </a:p>
          <a:p>
            <a:endParaRPr dirty="0"/>
          </a:p>
          <a:p>
            <a:r>
              <a:rPr b="1" dirty="0"/>
              <a:t>Average Age</a:t>
            </a:r>
            <a:endParaRPr dirty="0"/>
          </a:p>
          <a:p>
            <a:r>
              <a:rPr b="0" dirty="0"/>
              <a:t>No alt text provided</a:t>
            </a:r>
            <a:endParaRPr dirty="0"/>
          </a:p>
          <a:p>
            <a:endParaRPr dirty="0"/>
          </a:p>
          <a:p>
            <a:r>
              <a:rPr b="1" dirty="0"/>
              <a:t>Average investment in equity</a:t>
            </a:r>
            <a:endParaRPr dirty="0"/>
          </a:p>
          <a:p>
            <a:r>
              <a:rPr b="0" dirty="0"/>
              <a:t>No alt text provided</a:t>
            </a:r>
            <a:endParaRPr dirty="0"/>
          </a:p>
          <a:p>
            <a:endParaRPr dirty="0"/>
          </a:p>
          <a:p>
            <a:r>
              <a:rPr b="1" dirty="0"/>
              <a:t>Average investment in Mutual Funds</a:t>
            </a:r>
            <a:endParaRPr dirty="0"/>
          </a:p>
          <a:p>
            <a:r>
              <a:rPr b="0" dirty="0"/>
              <a:t>No alt text provided</a:t>
            </a:r>
            <a:endParaRPr dirty="0"/>
          </a:p>
          <a:p>
            <a:endParaRPr dirty="0"/>
          </a:p>
          <a:p>
            <a:r>
              <a:rPr b="1" dirty="0"/>
              <a:t>Average investment in debentures</a:t>
            </a:r>
            <a:endParaRPr dirty="0"/>
          </a:p>
          <a:p>
            <a:r>
              <a:rPr b="0" dirty="0"/>
              <a:t>No alt text provided</a:t>
            </a:r>
            <a:endParaRPr dirty="0"/>
          </a:p>
          <a:p>
            <a:endParaRPr dirty="0"/>
          </a:p>
          <a:p>
            <a:r>
              <a:rPr b="1" dirty="0"/>
              <a:t>Average investment in Gold</a:t>
            </a:r>
            <a:endParaRPr dirty="0"/>
          </a:p>
          <a:p>
            <a:r>
              <a:rPr b="0" dirty="0"/>
              <a:t>No alt text provided</a:t>
            </a:r>
            <a:endParaRPr dirty="0"/>
          </a:p>
          <a:p>
            <a:endParaRPr dirty="0"/>
          </a:p>
          <a:p>
            <a:r>
              <a:rPr b="1" dirty="0"/>
              <a:t>Average investment in PPF</a:t>
            </a:r>
            <a:endParaRPr dirty="0"/>
          </a:p>
          <a:p>
            <a:r>
              <a:rPr b="0" dirty="0"/>
              <a:t>No alt text provided</a:t>
            </a:r>
            <a:endParaRPr dirty="0"/>
          </a:p>
          <a:p>
            <a:endParaRPr dirty="0"/>
          </a:p>
          <a:p>
            <a:r>
              <a:rPr b="1" dirty="0"/>
              <a:t>Average investment in Fixed Deposits</a:t>
            </a:r>
            <a:endParaRPr dirty="0"/>
          </a:p>
          <a:p>
            <a:r>
              <a:rPr b="0" dirty="0"/>
              <a:t>No alt text provided</a:t>
            </a:r>
            <a:endParaRPr dirty="0"/>
          </a:p>
          <a:p>
            <a:endParaRPr dirty="0"/>
          </a:p>
          <a:p>
            <a:r>
              <a:rPr b="1" dirty="0"/>
              <a:t>Average investment in governmentt bonds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Investment Preference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Savings Objectives</a:t>
            </a:r>
            <a:endParaRPr dirty="0"/>
          </a:p>
          <a:p>
            <a:r>
              <a:rPr b="0" dirty="0"/>
              <a:t>No alt text provided</a:t>
            </a:r>
            <a:endParaRPr dirty="0"/>
          </a:p>
          <a:p>
            <a:endParaRPr dirty="0"/>
          </a:p>
          <a:p>
            <a:r>
              <a:rPr b="1" dirty="0"/>
              <a:t>Investment Source</a:t>
            </a:r>
            <a:endParaRPr dirty="0"/>
          </a:p>
          <a:p>
            <a:r>
              <a:rPr b="0" dirty="0"/>
              <a:t>No alt text provided</a:t>
            </a:r>
            <a:endParaRPr dirty="0"/>
          </a:p>
          <a:p>
            <a:endParaRPr dirty="0"/>
          </a:p>
          <a:p>
            <a:r>
              <a:rPr b="1" dirty="0"/>
              <a:t>Average Investment duration in years</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Factor</a:t>
            </a:r>
            <a:endParaRPr dirty="0"/>
          </a:p>
          <a:p>
            <a:r>
              <a:rPr b="0" dirty="0"/>
              <a:t>No alt text provided</a:t>
            </a:r>
            <a:endParaRPr dirty="0"/>
          </a:p>
          <a:p>
            <a:endParaRPr dirty="0"/>
          </a:p>
          <a:p>
            <a:r>
              <a:rPr b="1" dirty="0"/>
              <a:t>Avenue</a:t>
            </a:r>
            <a:endParaRPr dirty="0"/>
          </a:p>
          <a:p>
            <a:r>
              <a:rPr b="0" dirty="0"/>
              <a:t>No alt text provided</a:t>
            </a:r>
            <a:endParaRPr dirty="0"/>
          </a:p>
          <a:p>
            <a:endParaRPr dirty="0"/>
          </a:p>
          <a:p>
            <a:r>
              <a:rPr b="1" dirty="0"/>
              <a:t>Invest_Moniter</a:t>
            </a:r>
            <a:endParaRPr dirty="0"/>
          </a:p>
          <a:p>
            <a:r>
              <a:rPr b="0" dirty="0"/>
              <a:t>No alt text provided</a:t>
            </a:r>
            <a:endParaRPr dirty="0"/>
          </a:p>
          <a:p>
            <a:endParaRPr dirty="0"/>
          </a:p>
          <a:p>
            <a:r>
              <a:rPr b="1" dirty="0"/>
              <a:t>Duration</a:t>
            </a:r>
            <a:endParaRPr dirty="0"/>
          </a:p>
          <a:p>
            <a:r>
              <a:rPr b="0" dirty="0"/>
              <a:t>No alt text provided</a:t>
            </a:r>
            <a:endParaRPr dirty="0"/>
          </a:p>
          <a:p>
            <a:endParaRPr dirty="0"/>
          </a:p>
        </p:txBody>
      </p:sp>
    </p:spTree>
    <p:extLst>
      <p:ext uri="{BB962C8B-B14F-4D97-AF65-F5344CB8AC3E}">
        <p14:creationId xmlns:p14="http://schemas.microsoft.com/office/powerpoint/2010/main" val="246102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7/9/2024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0963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479046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4504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7/9/2024</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7/9/2024</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7/9/2024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0239999"/>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hyperlink" Target="https://drive.google.com/drive/folders/1srgjB4DMLK2LWl9NDIJdWBlWYQ3oHM8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pp.powerbi.com/groups/me/reports/f8b7f93c-fbc3-48d8-b969-b5a7fadb42be/3686844e9e250af375a0?bookmarkGuid=d2541f2d-8a66-4b90-9e90-5be60ee28b00&amp;bookmarkUsage=1&amp;ctid=1258b2fd-472b-4087-a870-abbeb9d6c983&amp;portalSessionId=562a6cd0-2b77-477d-aa95-b690735b01be&amp;fromEntryPoint=export" TargetMode="External"/><Relationship Id="rId1" Type="http://schemas.openxmlformats.org/officeDocument/2006/relationships/slideLayout" Target="../slideLayouts/slideLayout1.xml"/><Relationship Id="rId5" Type="http://schemas.openxmlformats.org/officeDocument/2006/relationships/image" Target="../media/image51.png"/><Relationship Id="rId4" Type="http://schemas.microsoft.com/office/2011/relationships/webextension" Target="../webextensions/webextension1.xml"/></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f8b7f93c-fbc3-48d8-b969-b5a7fadb42b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github.com/Vaibhav3046" TargetMode="Externa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hyperlink" Target="http://www.linkedin.com/in/vaibhavpawar000" TargetMode="External"/><Relationship Id="rId5" Type="http://schemas.openxmlformats.org/officeDocument/2006/relationships/hyperlink" Target="mailto:vaaibhav000@gmail.com" TargetMode="Externa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hyperlink" Target="https://github.com/Vaibhav3046/SQL_Script_Theams-and-Reasons-of-investment/commit/3d3155d9ee90c04b63972b94650ec80de3d3809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979008" y="0"/>
            <a:ext cx="7329616" cy="7093808"/>
            <a:chOff x="0" y="0"/>
            <a:chExt cx="812800" cy="786651"/>
          </a:xfrm>
        </p:grpSpPr>
        <p:sp>
          <p:nvSpPr>
            <p:cNvPr id="3" name="Freeform 3"/>
            <p:cNvSpPr/>
            <p:nvPr/>
          </p:nvSpPr>
          <p:spPr>
            <a:xfrm>
              <a:off x="0" y="0"/>
              <a:ext cx="812800" cy="786651"/>
            </a:xfrm>
            <a:custGeom>
              <a:avLst/>
              <a:gdLst/>
              <a:ahLst/>
              <a:cxnLst/>
              <a:rect l="l" t="t" r="r" b="b"/>
              <a:pathLst>
                <a:path w="812800" h="786651">
                  <a:moveTo>
                    <a:pt x="406400" y="0"/>
                  </a:moveTo>
                  <a:cubicBezTo>
                    <a:pt x="181951" y="0"/>
                    <a:pt x="0" y="176098"/>
                    <a:pt x="0" y="393325"/>
                  </a:cubicBezTo>
                  <a:cubicBezTo>
                    <a:pt x="0" y="610553"/>
                    <a:pt x="181951" y="786651"/>
                    <a:pt x="406400" y="786651"/>
                  </a:cubicBezTo>
                  <a:cubicBezTo>
                    <a:pt x="630849" y="786651"/>
                    <a:pt x="812800" y="610553"/>
                    <a:pt x="812800" y="393325"/>
                  </a:cubicBezTo>
                  <a:cubicBezTo>
                    <a:pt x="812800" y="176098"/>
                    <a:pt x="630849" y="0"/>
                    <a:pt x="406400" y="0"/>
                  </a:cubicBezTo>
                  <a:close/>
                </a:path>
              </a:pathLst>
            </a:custGeom>
            <a:solidFill>
              <a:srgbClr val="000000">
                <a:alpha val="0"/>
              </a:srgbClr>
            </a:solidFill>
            <a:ln w="85725" cap="sq">
              <a:solidFill>
                <a:srgbClr val="FD6220"/>
              </a:solidFill>
              <a:prstDash val="solid"/>
              <a:miter/>
            </a:ln>
          </p:spPr>
          <p:txBody>
            <a:bodyPr/>
            <a:lstStyle/>
            <a:p>
              <a:endParaRPr lang="en-IN"/>
            </a:p>
          </p:txBody>
        </p:sp>
        <p:sp>
          <p:nvSpPr>
            <p:cNvPr id="4" name="TextBox 4"/>
            <p:cNvSpPr txBox="1"/>
            <p:nvPr/>
          </p:nvSpPr>
          <p:spPr>
            <a:xfrm>
              <a:off x="76200" y="45173"/>
              <a:ext cx="660400" cy="667729"/>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Freeform 5"/>
          <p:cNvSpPr/>
          <p:nvPr/>
        </p:nvSpPr>
        <p:spPr>
          <a:xfrm>
            <a:off x="685800" y="6249879"/>
            <a:ext cx="630587" cy="157647"/>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p:nvPr/>
        </p:nvGrpSpPr>
        <p:grpSpPr>
          <a:xfrm>
            <a:off x="10923265" y="3586612"/>
            <a:ext cx="4039630" cy="40396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txBody>
            <a:bodyPr/>
            <a:lstStyle/>
            <a:p>
              <a:endParaRPr lang="en-IN"/>
            </a:p>
          </p:txBody>
        </p:sp>
        <p:sp>
          <p:nvSpPr>
            <p:cNvPr id="8" name="TextBox 8"/>
            <p:cNvSpPr txBox="1"/>
            <p:nvPr/>
          </p:nvSpPr>
          <p:spPr>
            <a:xfrm>
              <a:off x="76200" y="47625"/>
              <a:ext cx="660400" cy="688975"/>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9" name="Freeform 9"/>
          <p:cNvSpPr/>
          <p:nvPr/>
        </p:nvSpPr>
        <p:spPr>
          <a:xfrm>
            <a:off x="10480508" y="4642953"/>
            <a:ext cx="1333873" cy="27432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txBody>
          <a:bodyPr/>
          <a:lstStyle/>
          <a:p>
            <a:endParaRPr lang="en-IN"/>
          </a:p>
        </p:txBody>
      </p:sp>
      <p:grpSp>
        <p:nvGrpSpPr>
          <p:cNvPr id="10" name="Group 10"/>
          <p:cNvGrpSpPr/>
          <p:nvPr/>
        </p:nvGrpSpPr>
        <p:grpSpPr>
          <a:xfrm>
            <a:off x="7841392" y="-6421756"/>
            <a:ext cx="7329616" cy="7329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txBody>
            <a:bodyPr/>
            <a:lstStyle/>
            <a:p>
              <a:endParaRPr lang="en-IN"/>
            </a:p>
          </p:txBody>
        </p:sp>
        <p:sp>
          <p:nvSpPr>
            <p:cNvPr id="12" name="TextBox 12"/>
            <p:cNvSpPr txBox="1"/>
            <p:nvPr/>
          </p:nvSpPr>
          <p:spPr>
            <a:xfrm>
              <a:off x="76200" y="47625"/>
              <a:ext cx="660400" cy="688975"/>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grpSp>
        <p:nvGrpSpPr>
          <p:cNvPr id="16" name="Group 16"/>
          <p:cNvGrpSpPr/>
          <p:nvPr/>
        </p:nvGrpSpPr>
        <p:grpSpPr>
          <a:xfrm>
            <a:off x="-6643816" y="-922091"/>
            <a:ext cx="7329616" cy="732961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txBody>
            <a:bodyPr/>
            <a:lstStyle/>
            <a:p>
              <a:endParaRPr lang="en-IN"/>
            </a:p>
          </p:txBody>
        </p:sp>
        <p:sp>
          <p:nvSpPr>
            <p:cNvPr id="18" name="TextBox 18"/>
            <p:cNvSpPr txBox="1"/>
            <p:nvPr/>
          </p:nvSpPr>
          <p:spPr>
            <a:xfrm>
              <a:off x="76200" y="47625"/>
              <a:ext cx="660400" cy="688975"/>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20" name="TextBox 20"/>
          <p:cNvSpPr txBox="1"/>
          <p:nvPr/>
        </p:nvSpPr>
        <p:spPr>
          <a:xfrm>
            <a:off x="2376161" y="4179463"/>
            <a:ext cx="7439678" cy="1060355"/>
          </a:xfrm>
          <a:prstGeom prst="rect">
            <a:avLst/>
          </a:prstGeom>
        </p:spPr>
        <p:txBody>
          <a:bodyPr lIns="0" tIns="0" rIns="0" bIns="0" rtlCol="0" anchor="t">
            <a:spAutoFit/>
          </a:bodyPr>
          <a:lstStyle/>
          <a:p>
            <a:pPr algn="ctr" defTabSz="609630">
              <a:lnSpc>
                <a:spcPts val="10181"/>
              </a:lnSpc>
              <a:spcBef>
                <a:spcPct val="0"/>
              </a:spcBef>
            </a:pPr>
            <a:r>
              <a:rPr lang="en-IN" sz="2400" b="1" i="0" u="none" strike="noStrike" dirty="0">
                <a:solidFill>
                  <a:srgbClr val="000000"/>
                </a:solidFill>
                <a:effectLst/>
                <a:latin typeface="Times New Roman" panose="02020603050405020304" pitchFamily="18" charset="0"/>
              </a:rPr>
              <a:t>Investor Behaviour and Market Segmentation Analysis</a:t>
            </a:r>
            <a:endParaRPr lang="en-US" sz="2400" spc="1018" dirty="0">
              <a:solidFill>
                <a:srgbClr val="191919"/>
              </a:solidFill>
              <a:latin typeface="Gotham Bold"/>
            </a:endParaRPr>
          </a:p>
        </p:txBody>
      </p:sp>
      <p:sp>
        <p:nvSpPr>
          <p:cNvPr id="21" name="TextBox 21"/>
          <p:cNvSpPr txBox="1"/>
          <p:nvPr/>
        </p:nvSpPr>
        <p:spPr>
          <a:xfrm>
            <a:off x="4045667" y="6161992"/>
            <a:ext cx="4100667" cy="230576"/>
          </a:xfrm>
          <a:prstGeom prst="rect">
            <a:avLst/>
          </a:prstGeom>
        </p:spPr>
        <p:txBody>
          <a:bodyPr lIns="0" tIns="0" rIns="0" bIns="0" rtlCol="0" anchor="t">
            <a:spAutoFit/>
          </a:bodyPr>
          <a:lstStyle/>
          <a:p>
            <a:pPr algn="ctr" defTabSz="609630">
              <a:lnSpc>
                <a:spcPts val="1867"/>
              </a:lnSpc>
              <a:spcBef>
                <a:spcPct val="0"/>
              </a:spcBef>
            </a:pPr>
            <a:r>
              <a:rPr lang="en-US" sz="1333" spc="816">
                <a:solidFill>
                  <a:srgbClr val="191919"/>
                </a:solidFill>
                <a:latin typeface="Poppins"/>
              </a:rPr>
              <a:t>2024</a:t>
            </a:r>
          </a:p>
        </p:txBody>
      </p:sp>
      <p:sp>
        <p:nvSpPr>
          <p:cNvPr id="22" name="TextBox 22"/>
          <p:cNvSpPr txBox="1"/>
          <p:nvPr/>
        </p:nvSpPr>
        <p:spPr>
          <a:xfrm>
            <a:off x="3276069" y="5531466"/>
            <a:ext cx="5639863" cy="371897"/>
          </a:xfrm>
          <a:prstGeom prst="rect">
            <a:avLst/>
          </a:prstGeom>
        </p:spPr>
        <p:txBody>
          <a:bodyPr lIns="0" tIns="0" rIns="0" bIns="0" rtlCol="0" anchor="t">
            <a:spAutoFit/>
          </a:bodyPr>
          <a:lstStyle/>
          <a:p>
            <a:pPr algn="ctr" defTabSz="609630">
              <a:lnSpc>
                <a:spcPts val="2921"/>
              </a:lnSpc>
            </a:pPr>
            <a:r>
              <a:rPr lang="en-US" sz="2921" spc="-58">
                <a:solidFill>
                  <a:srgbClr val="000000"/>
                </a:solidFill>
                <a:latin typeface="DM Sans Bold"/>
              </a:rPr>
              <a:t>Presented by Vaibhav Pawar</a:t>
            </a:r>
          </a:p>
        </p:txBody>
      </p:sp>
      <p:pic>
        <p:nvPicPr>
          <p:cNvPr id="24" name="Picture 23" descr="A person standing next to another person">
            <a:extLst>
              <a:ext uri="{FF2B5EF4-FFF2-40B4-BE49-F238E27FC236}">
                <a16:creationId xmlns:a16="http://schemas.microsoft.com/office/drawing/2014/main" id="{C84C9D37-9413-A8F7-1017-0358C44788EF}"/>
              </a:ext>
            </a:extLst>
          </p:cNvPr>
          <p:cNvPicPr>
            <a:picLocks noChangeAspect="1"/>
          </p:cNvPicPr>
          <p:nvPr/>
        </p:nvPicPr>
        <p:blipFill>
          <a:blip r:embed="rId6"/>
          <a:stretch>
            <a:fillRect/>
          </a:stretch>
        </p:blipFill>
        <p:spPr>
          <a:xfrm>
            <a:off x="3833813" y="52496"/>
            <a:ext cx="4524375" cy="4448175"/>
          </a:xfrm>
          <a:prstGeom prst="rect">
            <a:avLst/>
          </a:prstGeom>
        </p:spPr>
      </p:pic>
    </p:spTree>
    <p:extLst>
      <p:ext uri="{BB962C8B-B14F-4D97-AF65-F5344CB8AC3E}">
        <p14:creationId xmlns:p14="http://schemas.microsoft.com/office/powerpoint/2010/main" val="127421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5520456" cy="1780792"/>
          </a:xfrm>
          <a:custGeom>
            <a:avLst/>
            <a:gdLst/>
            <a:ahLst/>
            <a:cxnLst/>
            <a:rect l="l" t="t" r="r" b="b"/>
            <a:pathLst>
              <a:path w="8280684" h="2671188">
                <a:moveTo>
                  <a:pt x="0" y="0"/>
                </a:moveTo>
                <a:lnTo>
                  <a:pt x="8280684" y="0"/>
                </a:lnTo>
                <a:lnTo>
                  <a:pt x="8280684" y="2671188"/>
                </a:lnTo>
                <a:lnTo>
                  <a:pt x="0" y="2671188"/>
                </a:lnTo>
                <a:lnTo>
                  <a:pt x="0" y="0"/>
                </a:lnTo>
                <a:close/>
              </a:path>
            </a:pathLst>
          </a:custGeom>
          <a:blipFill>
            <a:blip r:embed="rId2"/>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3" name="Freeform 3"/>
          <p:cNvSpPr/>
          <p:nvPr/>
        </p:nvSpPr>
        <p:spPr>
          <a:xfrm>
            <a:off x="0" y="1780793"/>
            <a:ext cx="5520456" cy="2387635"/>
          </a:xfrm>
          <a:custGeom>
            <a:avLst/>
            <a:gdLst/>
            <a:ahLst/>
            <a:cxnLst/>
            <a:rect l="l" t="t" r="r" b="b"/>
            <a:pathLst>
              <a:path w="8280684" h="3581453">
                <a:moveTo>
                  <a:pt x="0" y="0"/>
                </a:moveTo>
                <a:lnTo>
                  <a:pt x="8280684" y="0"/>
                </a:lnTo>
                <a:lnTo>
                  <a:pt x="8280684" y="3581453"/>
                </a:lnTo>
                <a:lnTo>
                  <a:pt x="0" y="3581453"/>
                </a:lnTo>
                <a:lnTo>
                  <a:pt x="0" y="0"/>
                </a:lnTo>
                <a:close/>
              </a:path>
            </a:pathLst>
          </a:custGeom>
          <a:blipFill>
            <a:blip r:embed="rId3"/>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4" name="Freeform 4"/>
          <p:cNvSpPr/>
          <p:nvPr/>
        </p:nvSpPr>
        <p:spPr>
          <a:xfrm>
            <a:off x="0" y="4168428"/>
            <a:ext cx="5520456" cy="2689573"/>
          </a:xfrm>
          <a:custGeom>
            <a:avLst/>
            <a:gdLst/>
            <a:ahLst/>
            <a:cxnLst/>
            <a:rect l="l" t="t" r="r" b="b"/>
            <a:pathLst>
              <a:path w="8280684" h="4034359">
                <a:moveTo>
                  <a:pt x="0" y="0"/>
                </a:moveTo>
                <a:lnTo>
                  <a:pt x="8280684" y="0"/>
                </a:lnTo>
                <a:lnTo>
                  <a:pt x="8280684" y="4034359"/>
                </a:lnTo>
                <a:lnTo>
                  <a:pt x="0" y="4034359"/>
                </a:lnTo>
                <a:lnTo>
                  <a:pt x="0" y="0"/>
                </a:lnTo>
                <a:close/>
              </a:path>
            </a:pathLst>
          </a:custGeom>
          <a:blipFill>
            <a:blip r:embed="rId4"/>
            <a:stretch>
              <a:fillRect t="-1830" b="-1830"/>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5" name="TextBox 5"/>
          <p:cNvSpPr txBox="1"/>
          <p:nvPr/>
        </p:nvSpPr>
        <p:spPr>
          <a:xfrm>
            <a:off x="5724984" y="-31750"/>
            <a:ext cx="6467016" cy="6747232"/>
          </a:xfrm>
          <a:prstGeom prst="rect">
            <a:avLst/>
          </a:prstGeom>
        </p:spPr>
        <p:txBody>
          <a:bodyPr lIns="0" tIns="0" rIns="0" bIns="0" rtlCol="0" anchor="t">
            <a:spAutoFit/>
          </a:bodyPr>
          <a:lstStyle/>
          <a:p>
            <a:pPr defTabSz="609630">
              <a:lnSpc>
                <a:spcPts val="2239"/>
              </a:lnSpc>
              <a:spcBef>
                <a:spcPct val="0"/>
              </a:spcBef>
            </a:pPr>
            <a:r>
              <a:rPr lang="en-US" sz="1599" u="sng">
                <a:solidFill>
                  <a:srgbClr val="000000"/>
                </a:solidFill>
                <a:latin typeface="Atkinson Hyperlegible Bold"/>
              </a:rPr>
              <a:t>Summary of Savings Objectives:</a:t>
            </a:r>
          </a:p>
          <a:p>
            <a:pPr defTabSz="609630">
              <a:lnSpc>
                <a:spcPts val="2239"/>
              </a:lnSpc>
              <a:spcBef>
                <a:spcPct val="0"/>
              </a:spcBef>
            </a:pPr>
            <a:r>
              <a:rPr lang="en-US" sz="1599" u="sng">
                <a:solidFill>
                  <a:srgbClr val="000000"/>
                </a:solidFill>
                <a:latin typeface="Atkinson Hyperlegible Bold"/>
              </a:rPr>
              <a:t>Based on the frequency analysis of the savings objectives:</a:t>
            </a:r>
          </a:p>
          <a:p>
            <a:pPr defTabSz="609630">
              <a:lnSpc>
                <a:spcPts val="2239"/>
              </a:lnSpc>
              <a:spcBef>
                <a:spcPct val="0"/>
              </a:spcBef>
            </a:pPr>
            <a:r>
              <a:rPr lang="en-US" sz="1599">
                <a:solidFill>
                  <a:srgbClr val="000000"/>
                </a:solidFill>
                <a:latin typeface="Atkinson Hyperlegible Bold"/>
              </a:rPr>
              <a:t>1. Retirement Plan</a:t>
            </a:r>
          </a:p>
          <a:p>
            <a:pPr defTabSz="609630">
              <a:lnSpc>
                <a:spcPts val="2239"/>
              </a:lnSpc>
              <a:spcBef>
                <a:spcPct val="0"/>
              </a:spcBef>
            </a:pPr>
            <a:r>
              <a:rPr lang="en-US" sz="1599">
                <a:solidFill>
                  <a:srgbClr val="000000"/>
                </a:solidFill>
                <a:latin typeface="Atkinson Hyperlegible"/>
              </a:rPr>
              <a:t>   - Frequency: 24 participants</a:t>
            </a:r>
          </a:p>
          <a:p>
            <a:pPr defTabSz="609630">
              <a:lnSpc>
                <a:spcPts val="2239"/>
              </a:lnSpc>
              <a:spcBef>
                <a:spcPct val="0"/>
              </a:spcBef>
            </a:pPr>
            <a:r>
              <a:rPr lang="en-US" sz="1599">
                <a:solidFill>
                  <a:srgbClr val="000000"/>
                </a:solidFill>
                <a:latin typeface="Atkinson Hyperlegible"/>
              </a:rPr>
              <a:t>   - Description: Most common objective, chosen by 60% of participants,             indicating a focus on long-term financial security.</a:t>
            </a:r>
          </a:p>
          <a:p>
            <a:pPr defTabSz="609630">
              <a:lnSpc>
                <a:spcPts val="2239"/>
              </a:lnSpc>
              <a:spcBef>
                <a:spcPct val="0"/>
              </a:spcBef>
            </a:pPr>
            <a:endParaRPr lang="en-US" sz="1599">
              <a:solidFill>
                <a:srgbClr val="000000"/>
              </a:solidFill>
              <a:latin typeface="Atkinson Hyperlegible"/>
            </a:endParaRPr>
          </a:p>
          <a:p>
            <a:pPr defTabSz="609630">
              <a:lnSpc>
                <a:spcPts val="2239"/>
              </a:lnSpc>
              <a:spcBef>
                <a:spcPct val="0"/>
              </a:spcBef>
            </a:pPr>
            <a:r>
              <a:rPr lang="en-US" sz="1599">
                <a:solidFill>
                  <a:srgbClr val="000000"/>
                </a:solidFill>
                <a:latin typeface="Atkinson Hyperlegible Bold"/>
              </a:rPr>
              <a:t>2. Health Care</a:t>
            </a:r>
          </a:p>
          <a:p>
            <a:pPr defTabSz="609630">
              <a:lnSpc>
                <a:spcPts val="2239"/>
              </a:lnSpc>
              <a:spcBef>
                <a:spcPct val="0"/>
              </a:spcBef>
            </a:pPr>
            <a:r>
              <a:rPr lang="en-US" sz="1599">
                <a:solidFill>
                  <a:srgbClr val="000000"/>
                </a:solidFill>
                <a:latin typeface="Atkinson Hyperlegible"/>
              </a:rPr>
              <a:t>   - Frequency: 13 participants</a:t>
            </a:r>
          </a:p>
          <a:p>
            <a:pPr defTabSz="609630">
              <a:lnSpc>
                <a:spcPts val="2239"/>
              </a:lnSpc>
              <a:spcBef>
                <a:spcPct val="0"/>
              </a:spcBef>
            </a:pPr>
            <a:r>
              <a:rPr lang="en-US" sz="1599">
                <a:solidFill>
                  <a:srgbClr val="000000"/>
                </a:solidFill>
                <a:latin typeface="Atkinson Hyperlegible"/>
              </a:rPr>
              <a:t>   - Description: Chosen by 32.5% of participants, showing significant concern for medical expenses.</a:t>
            </a:r>
          </a:p>
          <a:p>
            <a:pPr defTabSz="609630">
              <a:lnSpc>
                <a:spcPts val="2239"/>
              </a:lnSpc>
              <a:spcBef>
                <a:spcPct val="0"/>
              </a:spcBef>
            </a:pPr>
            <a:endParaRPr lang="en-US" sz="1599">
              <a:solidFill>
                <a:srgbClr val="000000"/>
              </a:solidFill>
              <a:latin typeface="Atkinson Hyperlegible"/>
            </a:endParaRPr>
          </a:p>
          <a:p>
            <a:pPr defTabSz="609630">
              <a:lnSpc>
                <a:spcPts val="2239"/>
              </a:lnSpc>
              <a:spcBef>
                <a:spcPct val="0"/>
              </a:spcBef>
            </a:pPr>
            <a:r>
              <a:rPr lang="en-US" sz="1599">
                <a:solidFill>
                  <a:srgbClr val="000000"/>
                </a:solidFill>
                <a:latin typeface="Atkinson Hyperlegible Bold"/>
              </a:rPr>
              <a:t>3. Education</a:t>
            </a:r>
          </a:p>
          <a:p>
            <a:pPr defTabSz="609630">
              <a:lnSpc>
                <a:spcPts val="2239"/>
              </a:lnSpc>
              <a:spcBef>
                <a:spcPct val="0"/>
              </a:spcBef>
            </a:pPr>
            <a:r>
              <a:rPr lang="en-US" sz="1599">
                <a:solidFill>
                  <a:srgbClr val="000000"/>
                </a:solidFill>
                <a:latin typeface="Atkinson Hyperlegible"/>
              </a:rPr>
              <a:t>   - Frequency: 3 participants</a:t>
            </a:r>
          </a:p>
          <a:p>
            <a:pPr defTabSz="609630">
              <a:lnSpc>
                <a:spcPts val="2239"/>
              </a:lnSpc>
              <a:spcBef>
                <a:spcPct val="0"/>
              </a:spcBef>
            </a:pPr>
            <a:r>
              <a:rPr lang="en-US" sz="1599">
                <a:solidFill>
                  <a:srgbClr val="000000"/>
                </a:solidFill>
                <a:latin typeface="Atkinson Hyperlegible"/>
              </a:rPr>
              <a:t>   - Description: Selected by 7.5% of participants, indicating a minority focus on educational savings.</a:t>
            </a:r>
          </a:p>
          <a:p>
            <a:pPr defTabSz="609630">
              <a:lnSpc>
                <a:spcPts val="2239"/>
              </a:lnSpc>
              <a:spcBef>
                <a:spcPct val="0"/>
              </a:spcBef>
            </a:pPr>
            <a:endParaRPr lang="en-US" sz="1599">
              <a:solidFill>
                <a:srgbClr val="000000"/>
              </a:solidFill>
              <a:latin typeface="Atkinson Hyperlegible"/>
            </a:endParaRPr>
          </a:p>
          <a:p>
            <a:pPr defTabSz="609630">
              <a:lnSpc>
                <a:spcPts val="2239"/>
              </a:lnSpc>
              <a:spcBef>
                <a:spcPct val="0"/>
              </a:spcBef>
            </a:pPr>
            <a:r>
              <a:rPr lang="en-US" sz="1599">
                <a:solidFill>
                  <a:srgbClr val="000000"/>
                </a:solidFill>
                <a:latin typeface="Atkinson Hyperlegible Bold"/>
              </a:rPr>
              <a:t>Insights</a:t>
            </a:r>
          </a:p>
          <a:p>
            <a:pPr defTabSz="609630">
              <a:lnSpc>
                <a:spcPts val="2239"/>
              </a:lnSpc>
              <a:spcBef>
                <a:spcPct val="0"/>
              </a:spcBef>
            </a:pPr>
            <a:r>
              <a:rPr lang="en-US" sz="1599">
                <a:solidFill>
                  <a:srgbClr val="000000"/>
                </a:solidFill>
                <a:latin typeface="Atkinson Hyperlegible"/>
              </a:rPr>
              <a:t>- Primary Objective: Retirement planning</a:t>
            </a:r>
          </a:p>
          <a:p>
            <a:pPr defTabSz="609630">
              <a:lnSpc>
                <a:spcPts val="2239"/>
              </a:lnSpc>
              <a:spcBef>
                <a:spcPct val="0"/>
              </a:spcBef>
            </a:pPr>
            <a:r>
              <a:rPr lang="en-US" sz="1599">
                <a:solidFill>
                  <a:srgbClr val="000000"/>
                </a:solidFill>
                <a:latin typeface="Atkinson Hyperlegible"/>
              </a:rPr>
              <a:t>- Secondary Objective: Health care savings</a:t>
            </a:r>
          </a:p>
          <a:p>
            <a:pPr defTabSz="609630">
              <a:lnSpc>
                <a:spcPts val="2239"/>
              </a:lnSpc>
              <a:spcBef>
                <a:spcPct val="0"/>
              </a:spcBef>
            </a:pPr>
            <a:r>
              <a:rPr lang="en-US" sz="1599">
                <a:solidFill>
                  <a:srgbClr val="000000"/>
                </a:solidFill>
                <a:latin typeface="Atkinson Hyperlegible"/>
              </a:rPr>
              <a:t>- Tertiary Objective: Education savings</a:t>
            </a:r>
          </a:p>
          <a:p>
            <a:pPr defTabSz="609630">
              <a:lnSpc>
                <a:spcPts val="2239"/>
              </a:lnSpc>
              <a:spcBef>
                <a:spcPct val="0"/>
              </a:spcBef>
            </a:pPr>
            <a:endParaRPr lang="en-US" sz="1599">
              <a:solidFill>
                <a:srgbClr val="000000"/>
              </a:solidFill>
              <a:latin typeface="Atkinson Hyperlegible"/>
            </a:endParaRPr>
          </a:p>
          <a:p>
            <a:pPr defTabSz="609630">
              <a:lnSpc>
                <a:spcPts val="2239"/>
              </a:lnSpc>
              <a:spcBef>
                <a:spcPct val="0"/>
              </a:spcBef>
            </a:pPr>
            <a:r>
              <a:rPr lang="en-US" sz="1599">
                <a:solidFill>
                  <a:srgbClr val="000000"/>
                </a:solidFill>
                <a:latin typeface="Atkinson Hyperlegible"/>
              </a:rPr>
              <a:t>Participants prioritize retirement and health care over education for their savings goals.</a:t>
            </a:r>
          </a:p>
        </p:txBody>
      </p:sp>
    </p:spTree>
    <p:extLst>
      <p:ext uri="{BB962C8B-B14F-4D97-AF65-F5344CB8AC3E}">
        <p14:creationId xmlns:p14="http://schemas.microsoft.com/office/powerpoint/2010/main" val="362001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667065"/>
            <a:ext cx="4721939" cy="2148463"/>
          </a:xfrm>
          <a:custGeom>
            <a:avLst/>
            <a:gdLst/>
            <a:ahLst/>
            <a:cxnLst/>
            <a:rect l="l" t="t" r="r" b="b"/>
            <a:pathLst>
              <a:path w="6096433" h="3222694">
                <a:moveTo>
                  <a:pt x="0" y="0"/>
                </a:moveTo>
                <a:lnTo>
                  <a:pt x="6096433" y="0"/>
                </a:lnTo>
                <a:lnTo>
                  <a:pt x="6096433" y="3222694"/>
                </a:lnTo>
                <a:lnTo>
                  <a:pt x="0" y="3222694"/>
                </a:lnTo>
                <a:lnTo>
                  <a:pt x="0" y="0"/>
                </a:lnTo>
                <a:close/>
              </a:path>
            </a:pathLst>
          </a:custGeom>
          <a:blipFill>
            <a:blip r:embed="rId2"/>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3" name="Freeform 3"/>
          <p:cNvSpPr/>
          <p:nvPr/>
        </p:nvSpPr>
        <p:spPr>
          <a:xfrm>
            <a:off x="0" y="4815528"/>
            <a:ext cx="4721940" cy="2012024"/>
          </a:xfrm>
          <a:custGeom>
            <a:avLst/>
            <a:gdLst/>
            <a:ahLst/>
            <a:cxnLst/>
            <a:rect l="l" t="t" r="r" b="b"/>
            <a:pathLst>
              <a:path w="6096433" h="3018036">
                <a:moveTo>
                  <a:pt x="0" y="0"/>
                </a:moveTo>
                <a:lnTo>
                  <a:pt x="6096433" y="0"/>
                </a:lnTo>
                <a:lnTo>
                  <a:pt x="6096433" y="3018036"/>
                </a:lnTo>
                <a:lnTo>
                  <a:pt x="0" y="3018036"/>
                </a:lnTo>
                <a:lnTo>
                  <a:pt x="0" y="0"/>
                </a:lnTo>
                <a:close/>
              </a:path>
            </a:pathLst>
          </a:custGeom>
          <a:blipFill>
            <a:blip r:embed="rId3"/>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4" name="Freeform 4"/>
          <p:cNvSpPr/>
          <p:nvPr/>
        </p:nvSpPr>
        <p:spPr>
          <a:xfrm>
            <a:off x="1" y="0"/>
            <a:ext cx="4721939" cy="2667065"/>
          </a:xfrm>
          <a:custGeom>
            <a:avLst/>
            <a:gdLst/>
            <a:ahLst/>
            <a:cxnLst/>
            <a:rect l="l" t="t" r="r" b="b"/>
            <a:pathLst>
              <a:path w="7082909" h="4000598">
                <a:moveTo>
                  <a:pt x="0" y="0"/>
                </a:moveTo>
                <a:lnTo>
                  <a:pt x="7082909" y="0"/>
                </a:lnTo>
                <a:lnTo>
                  <a:pt x="7082909" y="4000598"/>
                </a:lnTo>
                <a:lnTo>
                  <a:pt x="0" y="4000598"/>
                </a:lnTo>
                <a:lnTo>
                  <a:pt x="0" y="0"/>
                </a:lnTo>
                <a:close/>
              </a:path>
            </a:pathLst>
          </a:custGeom>
          <a:blipFill>
            <a:blip r:embed="rId4"/>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5" name="Freeform 5"/>
          <p:cNvSpPr/>
          <p:nvPr/>
        </p:nvSpPr>
        <p:spPr>
          <a:xfrm>
            <a:off x="4721940" y="2667065"/>
            <a:ext cx="4111959" cy="4160487"/>
          </a:xfrm>
          <a:custGeom>
            <a:avLst/>
            <a:gdLst/>
            <a:ahLst/>
            <a:cxnLst/>
            <a:rect l="l" t="t" r="r" b="b"/>
            <a:pathLst>
              <a:path w="7245593" h="6240730">
                <a:moveTo>
                  <a:pt x="0" y="0"/>
                </a:moveTo>
                <a:lnTo>
                  <a:pt x="7245594" y="0"/>
                </a:lnTo>
                <a:lnTo>
                  <a:pt x="7245594" y="6240730"/>
                </a:lnTo>
                <a:lnTo>
                  <a:pt x="0" y="6240730"/>
                </a:lnTo>
                <a:lnTo>
                  <a:pt x="0" y="0"/>
                </a:lnTo>
                <a:close/>
              </a:path>
            </a:pathLst>
          </a:custGeom>
          <a:blipFill>
            <a:blip r:embed="rId5"/>
            <a:stretch>
              <a:fillRect/>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6" name="TextBox 6"/>
          <p:cNvSpPr txBox="1"/>
          <p:nvPr/>
        </p:nvSpPr>
        <p:spPr>
          <a:xfrm>
            <a:off x="8894685" y="2635315"/>
            <a:ext cx="3297315" cy="895566"/>
          </a:xfrm>
          <a:prstGeom prst="rect">
            <a:avLst/>
          </a:prstGeom>
        </p:spPr>
        <p:txBody>
          <a:bodyPr lIns="0" tIns="0" rIns="0" bIns="0" rtlCol="0" anchor="t">
            <a:spAutoFit/>
          </a:bodyPr>
          <a:lstStyle/>
          <a:p>
            <a:pPr defTabSz="609630">
              <a:lnSpc>
                <a:spcPts val="2356"/>
              </a:lnSpc>
            </a:pPr>
            <a:r>
              <a:rPr lang="en-US" sz="1683" u="sng">
                <a:solidFill>
                  <a:srgbClr val="000000"/>
                </a:solidFill>
                <a:latin typeface="Atkinson Hyperlegible Bold"/>
              </a:rPr>
              <a:t>Financial Consultants:</a:t>
            </a:r>
          </a:p>
          <a:p>
            <a:pPr marL="363389" lvl="1" indent="-181694" defTabSz="609630">
              <a:lnSpc>
                <a:spcPts val="2356"/>
              </a:lnSpc>
              <a:buFont typeface="Arial"/>
              <a:buChar char="•"/>
            </a:pPr>
            <a:r>
              <a:rPr lang="en-US" sz="1683">
                <a:solidFill>
                  <a:srgbClr val="5E17EB"/>
                </a:solidFill>
                <a:latin typeface="Atkinson Hyperlegible Bold"/>
              </a:rPr>
              <a:t>Frequency: 16 participants</a:t>
            </a:r>
          </a:p>
          <a:p>
            <a:pPr marL="363389" lvl="1" indent="-181694" defTabSz="609630">
              <a:lnSpc>
                <a:spcPts val="2356"/>
              </a:lnSpc>
              <a:buFont typeface="Arial"/>
              <a:buChar char="•"/>
            </a:pPr>
            <a:r>
              <a:rPr lang="en-US" sz="1683">
                <a:solidFill>
                  <a:srgbClr val="5E17EB"/>
                </a:solidFill>
                <a:latin typeface="Atkinson Hyperlegible Bold"/>
              </a:rPr>
              <a:t>Percentage: 40.00%</a:t>
            </a:r>
          </a:p>
        </p:txBody>
      </p:sp>
      <p:sp>
        <p:nvSpPr>
          <p:cNvPr id="7" name="TextBox 7"/>
          <p:cNvSpPr txBox="1"/>
          <p:nvPr/>
        </p:nvSpPr>
        <p:spPr>
          <a:xfrm>
            <a:off x="8894685" y="3709547"/>
            <a:ext cx="3297315" cy="895566"/>
          </a:xfrm>
          <a:prstGeom prst="rect">
            <a:avLst/>
          </a:prstGeom>
        </p:spPr>
        <p:txBody>
          <a:bodyPr lIns="0" tIns="0" rIns="0" bIns="0" rtlCol="0" anchor="t">
            <a:spAutoFit/>
          </a:bodyPr>
          <a:lstStyle/>
          <a:p>
            <a:pPr defTabSz="609630">
              <a:lnSpc>
                <a:spcPts val="2356"/>
              </a:lnSpc>
            </a:pPr>
            <a:r>
              <a:rPr lang="en-US" sz="1683" u="sng">
                <a:solidFill>
                  <a:srgbClr val="000000"/>
                </a:solidFill>
                <a:latin typeface="Atkinson Hyperlegible Bold"/>
              </a:rPr>
              <a:t>Newspapers and Magazines:</a:t>
            </a:r>
          </a:p>
          <a:p>
            <a:pPr marL="363389" lvl="1" indent="-181694" defTabSz="609630">
              <a:lnSpc>
                <a:spcPts val="2356"/>
              </a:lnSpc>
              <a:buFont typeface="Arial"/>
              <a:buChar char="•"/>
            </a:pPr>
            <a:r>
              <a:rPr lang="en-US" sz="1683">
                <a:solidFill>
                  <a:srgbClr val="5E17EB"/>
                </a:solidFill>
                <a:latin typeface="Atkinson Hyperlegible Bold"/>
              </a:rPr>
              <a:t>Frequency: 14 participants</a:t>
            </a:r>
          </a:p>
          <a:p>
            <a:pPr marL="363389" lvl="1" indent="-181694" defTabSz="609630">
              <a:lnSpc>
                <a:spcPts val="2356"/>
              </a:lnSpc>
              <a:buFont typeface="Arial"/>
              <a:buChar char="•"/>
            </a:pPr>
            <a:r>
              <a:rPr lang="en-US" sz="1683">
                <a:solidFill>
                  <a:srgbClr val="5E17EB"/>
                </a:solidFill>
                <a:latin typeface="Atkinson Hyperlegible Bold"/>
              </a:rPr>
              <a:t>Percentage: 35.00%</a:t>
            </a:r>
          </a:p>
        </p:txBody>
      </p:sp>
      <p:sp>
        <p:nvSpPr>
          <p:cNvPr id="8" name="TextBox 8"/>
          <p:cNvSpPr txBox="1"/>
          <p:nvPr/>
        </p:nvSpPr>
        <p:spPr>
          <a:xfrm>
            <a:off x="8894685" y="4783778"/>
            <a:ext cx="3297315" cy="895566"/>
          </a:xfrm>
          <a:prstGeom prst="rect">
            <a:avLst/>
          </a:prstGeom>
        </p:spPr>
        <p:txBody>
          <a:bodyPr lIns="0" tIns="0" rIns="0" bIns="0" rtlCol="0" anchor="t">
            <a:spAutoFit/>
          </a:bodyPr>
          <a:lstStyle/>
          <a:p>
            <a:pPr defTabSz="609630">
              <a:lnSpc>
                <a:spcPts val="2356"/>
              </a:lnSpc>
            </a:pPr>
            <a:r>
              <a:rPr lang="en-US" sz="1683" u="sng">
                <a:solidFill>
                  <a:srgbClr val="000000"/>
                </a:solidFill>
                <a:latin typeface="Atkinson Hyperlegible Bold"/>
              </a:rPr>
              <a:t>Television:</a:t>
            </a:r>
          </a:p>
          <a:p>
            <a:pPr marL="363389" lvl="1" indent="-181694" defTabSz="609630">
              <a:lnSpc>
                <a:spcPts val="2356"/>
              </a:lnSpc>
              <a:buFont typeface="Arial"/>
              <a:buChar char="•"/>
            </a:pPr>
            <a:r>
              <a:rPr lang="en-US" sz="1683">
                <a:solidFill>
                  <a:srgbClr val="5E17EB"/>
                </a:solidFill>
                <a:latin typeface="Atkinson Hyperlegible Bold"/>
              </a:rPr>
              <a:t>Frequency: 6 participants</a:t>
            </a:r>
          </a:p>
          <a:p>
            <a:pPr marL="363389" lvl="1" indent="-181694" defTabSz="609630">
              <a:lnSpc>
                <a:spcPts val="2356"/>
              </a:lnSpc>
              <a:buFont typeface="Arial"/>
              <a:buChar char="•"/>
            </a:pPr>
            <a:r>
              <a:rPr lang="en-US" sz="1683">
                <a:solidFill>
                  <a:srgbClr val="5E17EB"/>
                </a:solidFill>
                <a:latin typeface="Atkinson Hyperlegible Bold"/>
              </a:rPr>
              <a:t>Percentage: 15.00%</a:t>
            </a:r>
          </a:p>
        </p:txBody>
      </p:sp>
      <p:sp>
        <p:nvSpPr>
          <p:cNvPr id="9" name="TextBox 9"/>
          <p:cNvSpPr txBox="1"/>
          <p:nvPr/>
        </p:nvSpPr>
        <p:spPr>
          <a:xfrm>
            <a:off x="8894685" y="5857573"/>
            <a:ext cx="3297315" cy="895566"/>
          </a:xfrm>
          <a:prstGeom prst="rect">
            <a:avLst/>
          </a:prstGeom>
        </p:spPr>
        <p:txBody>
          <a:bodyPr lIns="0" tIns="0" rIns="0" bIns="0" rtlCol="0" anchor="t">
            <a:spAutoFit/>
          </a:bodyPr>
          <a:lstStyle/>
          <a:p>
            <a:pPr defTabSz="609630">
              <a:lnSpc>
                <a:spcPts val="2356"/>
              </a:lnSpc>
            </a:pPr>
            <a:r>
              <a:rPr lang="en-US" sz="1683" u="sng">
                <a:solidFill>
                  <a:srgbClr val="000000"/>
                </a:solidFill>
                <a:latin typeface="Atkinson Hyperlegible Bold"/>
              </a:rPr>
              <a:t>Internet:</a:t>
            </a:r>
          </a:p>
          <a:p>
            <a:pPr marL="363389" lvl="1" indent="-181694" defTabSz="609630">
              <a:lnSpc>
                <a:spcPts val="2356"/>
              </a:lnSpc>
              <a:buFont typeface="Arial"/>
              <a:buChar char="•"/>
            </a:pPr>
            <a:r>
              <a:rPr lang="en-US" sz="1683">
                <a:solidFill>
                  <a:srgbClr val="5E17EB"/>
                </a:solidFill>
                <a:latin typeface="Atkinson Hyperlegible Bold"/>
              </a:rPr>
              <a:t>Frequency: 4 participants</a:t>
            </a:r>
          </a:p>
          <a:p>
            <a:pPr marL="363389" lvl="1" indent="-181694" defTabSz="609630">
              <a:lnSpc>
                <a:spcPts val="2356"/>
              </a:lnSpc>
              <a:buFont typeface="Arial"/>
              <a:buChar char="•"/>
            </a:pPr>
            <a:r>
              <a:rPr lang="en-US" sz="1683">
                <a:solidFill>
                  <a:srgbClr val="5E17EB"/>
                </a:solidFill>
                <a:latin typeface="Atkinson Hyperlegible Bold"/>
              </a:rPr>
              <a:t>Percentage: 10.00%</a:t>
            </a:r>
          </a:p>
        </p:txBody>
      </p:sp>
      <p:sp>
        <p:nvSpPr>
          <p:cNvPr id="10" name="TextBox 10"/>
          <p:cNvSpPr txBox="1"/>
          <p:nvPr/>
        </p:nvSpPr>
        <p:spPr>
          <a:xfrm>
            <a:off x="4721940" y="963565"/>
            <a:ext cx="7470061" cy="1511119"/>
          </a:xfrm>
          <a:prstGeom prst="rect">
            <a:avLst/>
          </a:prstGeom>
        </p:spPr>
        <p:txBody>
          <a:bodyPr lIns="0" tIns="0" rIns="0" bIns="0" rtlCol="0" anchor="t">
            <a:spAutoFit/>
          </a:bodyPr>
          <a:lstStyle/>
          <a:p>
            <a:pPr marL="363389" lvl="1" indent="-181694" defTabSz="609630">
              <a:lnSpc>
                <a:spcPts val="2356"/>
              </a:lnSpc>
              <a:buFont typeface="Arial"/>
              <a:buChar char="•"/>
            </a:pPr>
            <a:r>
              <a:rPr lang="en-US" sz="1683">
                <a:solidFill>
                  <a:srgbClr val="000000"/>
                </a:solidFill>
                <a:latin typeface="Atkinson Hyperlegible"/>
              </a:rPr>
              <a:t>Participants mainly rely on financial consultants and print media (newspapers and magazines) for their investment information. Television and the internet are used less frequently. This shows the ongoing importance of professional advice and traditional media sources in making investment decisions in India.</a:t>
            </a:r>
          </a:p>
        </p:txBody>
      </p:sp>
      <p:sp>
        <p:nvSpPr>
          <p:cNvPr id="11" name="TextBox 11"/>
          <p:cNvSpPr txBox="1"/>
          <p:nvPr/>
        </p:nvSpPr>
        <p:spPr>
          <a:xfrm>
            <a:off x="4721940" y="-31750"/>
            <a:ext cx="7349097" cy="280013"/>
          </a:xfrm>
          <a:prstGeom prst="rect">
            <a:avLst/>
          </a:prstGeom>
        </p:spPr>
        <p:txBody>
          <a:bodyPr lIns="0" tIns="0" rIns="0" bIns="0" rtlCol="0" anchor="t">
            <a:spAutoFit/>
          </a:bodyPr>
          <a:lstStyle/>
          <a:p>
            <a:pPr marL="363389" lvl="1" indent="-181694" defTabSz="609630">
              <a:lnSpc>
                <a:spcPts val="2356"/>
              </a:lnSpc>
              <a:buFont typeface="Arial"/>
              <a:buChar char="•"/>
            </a:pPr>
            <a:r>
              <a:rPr lang="en-US" sz="1683" u="sng">
                <a:solidFill>
                  <a:srgbClr val="000000"/>
                </a:solidFill>
                <a:latin typeface="Atkinson Hyperlegible Bold"/>
              </a:rPr>
              <a:t>Summary of Common Information Sources</a:t>
            </a:r>
          </a:p>
        </p:txBody>
      </p:sp>
      <p:sp>
        <p:nvSpPr>
          <p:cNvPr id="12" name="TextBox 12"/>
          <p:cNvSpPr txBox="1"/>
          <p:nvPr/>
        </p:nvSpPr>
        <p:spPr>
          <a:xfrm>
            <a:off x="4721940" y="316683"/>
            <a:ext cx="7349097" cy="587790"/>
          </a:xfrm>
          <a:prstGeom prst="rect">
            <a:avLst/>
          </a:prstGeom>
        </p:spPr>
        <p:txBody>
          <a:bodyPr lIns="0" tIns="0" rIns="0" bIns="0" rtlCol="0" anchor="t">
            <a:spAutoFit/>
          </a:bodyPr>
          <a:lstStyle/>
          <a:p>
            <a:pPr marL="363389" lvl="1" indent="-181694" defTabSz="609630">
              <a:lnSpc>
                <a:spcPts val="2356"/>
              </a:lnSpc>
              <a:buFont typeface="Arial"/>
              <a:buChar char="•"/>
            </a:pPr>
            <a:r>
              <a:rPr lang="en-US" sz="1683">
                <a:solidFill>
                  <a:srgbClr val="000000"/>
                </a:solidFill>
                <a:latin typeface="Atkinson Hyperlegible Bold"/>
              </a:rPr>
              <a:t>Based on the frequency analysis of the sources of investment information:</a:t>
            </a:r>
          </a:p>
        </p:txBody>
      </p:sp>
      <p:sp>
        <p:nvSpPr>
          <p:cNvPr id="13" name="AutoShape 13"/>
          <p:cNvSpPr/>
          <p:nvPr/>
        </p:nvSpPr>
        <p:spPr>
          <a:xfrm flipV="1">
            <a:off x="4721941" y="2650233"/>
            <a:ext cx="7470060" cy="24534"/>
          </a:xfrm>
          <a:prstGeom prst="line">
            <a:avLst/>
          </a:prstGeom>
          <a:ln w="38100" cap="flat">
            <a:solidFill>
              <a:srgbClr val="5E17EB"/>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408339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828349" y="4287584"/>
            <a:ext cx="4363651" cy="2570416"/>
          </a:xfrm>
          <a:custGeom>
            <a:avLst/>
            <a:gdLst/>
            <a:ahLst/>
            <a:cxnLst/>
            <a:rect l="l" t="t" r="r" b="b"/>
            <a:pathLst>
              <a:path w="6545476" h="5143500">
                <a:moveTo>
                  <a:pt x="0" y="0"/>
                </a:moveTo>
                <a:lnTo>
                  <a:pt x="6545476" y="0"/>
                </a:lnTo>
                <a:lnTo>
                  <a:pt x="6545476" y="5143500"/>
                </a:lnTo>
                <a:lnTo>
                  <a:pt x="0" y="5143500"/>
                </a:lnTo>
                <a:lnTo>
                  <a:pt x="0" y="0"/>
                </a:lnTo>
                <a:close/>
              </a:path>
            </a:pathLst>
          </a:custGeom>
          <a:blipFill>
            <a:blip r:embed="rId2"/>
            <a:stretch>
              <a:fillRect/>
            </a:stretch>
          </a:blipFill>
        </p:spPr>
        <p:txBody>
          <a:bodyPr/>
          <a:lstStyle/>
          <a:p>
            <a:endParaRPr lang="en-IN"/>
          </a:p>
        </p:txBody>
      </p:sp>
      <p:sp>
        <p:nvSpPr>
          <p:cNvPr id="3" name="Freeform 3"/>
          <p:cNvSpPr/>
          <p:nvPr/>
        </p:nvSpPr>
        <p:spPr>
          <a:xfrm>
            <a:off x="1" y="4287584"/>
            <a:ext cx="4187623" cy="2570417"/>
          </a:xfrm>
          <a:custGeom>
            <a:avLst/>
            <a:gdLst/>
            <a:ahLst/>
            <a:cxnLst/>
            <a:rect l="l" t="t" r="r" b="b"/>
            <a:pathLst>
              <a:path w="6281435" h="3855625">
                <a:moveTo>
                  <a:pt x="0" y="0"/>
                </a:moveTo>
                <a:lnTo>
                  <a:pt x="6281435" y="0"/>
                </a:lnTo>
                <a:lnTo>
                  <a:pt x="6281435" y="3855625"/>
                </a:lnTo>
                <a:lnTo>
                  <a:pt x="0" y="3855625"/>
                </a:lnTo>
                <a:lnTo>
                  <a:pt x="0" y="0"/>
                </a:lnTo>
                <a:close/>
              </a:path>
            </a:pathLst>
          </a:custGeom>
          <a:blipFill>
            <a:blip r:embed="rId3"/>
            <a:stretch>
              <a:fillRect l="-263" r="-2026" b="-12098"/>
            </a:stretch>
          </a:blipFill>
        </p:spPr>
        <p:txBody>
          <a:bodyPr/>
          <a:lstStyle/>
          <a:p>
            <a:endParaRPr lang="en-IN"/>
          </a:p>
        </p:txBody>
      </p:sp>
      <p:sp>
        <p:nvSpPr>
          <p:cNvPr id="4" name="Freeform 4"/>
          <p:cNvSpPr/>
          <p:nvPr/>
        </p:nvSpPr>
        <p:spPr>
          <a:xfrm>
            <a:off x="4187624" y="4278935"/>
            <a:ext cx="3640726" cy="2579065"/>
          </a:xfrm>
          <a:custGeom>
            <a:avLst/>
            <a:gdLst/>
            <a:ahLst/>
            <a:cxnLst/>
            <a:rect l="l" t="t" r="r" b="b"/>
            <a:pathLst>
              <a:path w="5461089" h="3868598">
                <a:moveTo>
                  <a:pt x="0" y="0"/>
                </a:moveTo>
                <a:lnTo>
                  <a:pt x="5461089" y="0"/>
                </a:lnTo>
                <a:lnTo>
                  <a:pt x="5461089" y="3868598"/>
                </a:lnTo>
                <a:lnTo>
                  <a:pt x="0" y="3868598"/>
                </a:lnTo>
                <a:lnTo>
                  <a:pt x="0" y="0"/>
                </a:lnTo>
                <a:close/>
              </a:path>
            </a:pathLst>
          </a:custGeom>
          <a:blipFill>
            <a:blip r:embed="rId4"/>
            <a:stretch>
              <a:fillRect t="-1074" r="-6421" b="-9955"/>
            </a:stretch>
          </a:blipFill>
        </p:spPr>
        <p:txBody>
          <a:bodyPr/>
          <a:lstStyle/>
          <a:p>
            <a:endParaRPr lang="en-IN"/>
          </a:p>
        </p:txBody>
      </p:sp>
      <p:sp>
        <p:nvSpPr>
          <p:cNvPr id="5" name="Freeform 5"/>
          <p:cNvSpPr/>
          <p:nvPr/>
        </p:nvSpPr>
        <p:spPr>
          <a:xfrm>
            <a:off x="0" y="0"/>
            <a:ext cx="7828349" cy="4278935"/>
          </a:xfrm>
          <a:custGeom>
            <a:avLst/>
            <a:gdLst/>
            <a:ahLst/>
            <a:cxnLst/>
            <a:rect l="l" t="t" r="r" b="b"/>
            <a:pathLst>
              <a:path w="11742524" h="6418402">
                <a:moveTo>
                  <a:pt x="0" y="0"/>
                </a:moveTo>
                <a:lnTo>
                  <a:pt x="11742524" y="0"/>
                </a:lnTo>
                <a:lnTo>
                  <a:pt x="11742524" y="6418402"/>
                </a:lnTo>
                <a:lnTo>
                  <a:pt x="0" y="6418402"/>
                </a:lnTo>
                <a:lnTo>
                  <a:pt x="0" y="0"/>
                </a:lnTo>
                <a:close/>
              </a:path>
            </a:pathLst>
          </a:custGeom>
          <a:blipFill>
            <a:blip r:embed="rId5"/>
            <a:stretch>
              <a:fillRect l="-1203" t="-2068" b="-2068"/>
            </a:stretch>
          </a:blipFill>
        </p:spPr>
        <p:txBody>
          <a:bodyPr/>
          <a:lstStyle/>
          <a:p>
            <a:endParaRPr lang="en-IN"/>
          </a:p>
        </p:txBody>
      </p:sp>
      <p:sp>
        <p:nvSpPr>
          <p:cNvPr id="6" name="TextBox 6"/>
          <p:cNvSpPr txBox="1"/>
          <p:nvPr/>
        </p:nvSpPr>
        <p:spPr>
          <a:xfrm>
            <a:off x="7828351" y="-25399"/>
            <a:ext cx="4363649" cy="3219086"/>
          </a:xfrm>
          <a:prstGeom prst="rect">
            <a:avLst/>
          </a:prstGeom>
        </p:spPr>
        <p:txBody>
          <a:bodyPr wrap="square" lIns="0" tIns="0" rIns="0" bIns="0" rtlCol="0" anchor="t">
            <a:spAutoFit/>
          </a:bodyPr>
          <a:lstStyle/>
          <a:p>
            <a:pPr marL="357361" lvl="1" indent="-178680" algn="just" defTabSz="609630">
              <a:lnSpc>
                <a:spcPts val="2317"/>
              </a:lnSpc>
              <a:buFont typeface="Arial"/>
              <a:buChar char="•"/>
            </a:pPr>
            <a:r>
              <a:rPr lang="en-US" sz="1655" u="sng" dirty="0">
                <a:solidFill>
                  <a:srgbClr val="5E17EB"/>
                </a:solidFill>
                <a:latin typeface="Atkinson Hyperlegible"/>
              </a:rPr>
              <a:t>Using Excel:</a:t>
            </a:r>
          </a:p>
          <a:p>
            <a:pPr marL="357361" lvl="1" indent="-178680" algn="just" defTabSz="609630">
              <a:lnSpc>
                <a:spcPts val="2317"/>
              </a:lnSpc>
              <a:buFont typeface="Arial"/>
              <a:buChar char="•"/>
            </a:pPr>
            <a:r>
              <a:rPr lang="en-US" sz="1655" dirty="0">
                <a:solidFill>
                  <a:srgbClr val="000000"/>
                </a:solidFill>
                <a:latin typeface="Atkinson Hyperlegible"/>
              </a:rPr>
              <a:t>Splitting the duration column into two different columns naming </a:t>
            </a:r>
            <a:r>
              <a:rPr lang="en-US" sz="1655" dirty="0" err="1">
                <a:solidFill>
                  <a:srgbClr val="000000"/>
                </a:solidFill>
                <a:latin typeface="Atkinson Hyperlegible"/>
              </a:rPr>
              <a:t>Duration_start</a:t>
            </a:r>
            <a:r>
              <a:rPr lang="en-US" sz="1655" dirty="0">
                <a:solidFill>
                  <a:srgbClr val="000000"/>
                </a:solidFill>
                <a:latin typeface="Atkinson Hyperlegible"/>
              </a:rPr>
              <a:t> and Duration end.</a:t>
            </a:r>
          </a:p>
          <a:p>
            <a:pPr marL="357361" lvl="1" indent="-178680" algn="just" defTabSz="609630">
              <a:lnSpc>
                <a:spcPts val="2317"/>
              </a:lnSpc>
              <a:buFont typeface="Arial"/>
              <a:buChar char="•"/>
            </a:pPr>
            <a:r>
              <a:rPr lang="en-US" sz="1655" dirty="0">
                <a:solidFill>
                  <a:srgbClr val="000000"/>
                </a:solidFill>
                <a:latin typeface="Atkinson Hyperlegible"/>
              </a:rPr>
              <a:t>Splitting can help us to calculate the average investment duration.</a:t>
            </a:r>
          </a:p>
          <a:p>
            <a:pPr marL="357361" lvl="1" indent="-178680" algn="just" defTabSz="609630">
              <a:lnSpc>
                <a:spcPts val="2317"/>
              </a:lnSpc>
              <a:buFont typeface="Arial"/>
              <a:buChar char="•"/>
            </a:pPr>
            <a:r>
              <a:rPr lang="en-US" sz="1655" dirty="0">
                <a:solidFill>
                  <a:srgbClr val="000000"/>
                </a:solidFill>
                <a:latin typeface="Atkinson Hyperlegible"/>
              </a:rPr>
              <a:t>We can use the following formula to create another column named ‘Average year‘ </a:t>
            </a:r>
          </a:p>
          <a:p>
            <a:pPr marL="357361" lvl="1" indent="-178680" algn="just" defTabSz="609630">
              <a:lnSpc>
                <a:spcPts val="2317"/>
              </a:lnSpc>
              <a:buFont typeface="Arial"/>
              <a:buChar char="•"/>
            </a:pPr>
            <a:r>
              <a:rPr lang="en-US" sz="1655" dirty="0">
                <a:solidFill>
                  <a:srgbClr val="5E17EB"/>
                </a:solidFill>
                <a:latin typeface="Atkinson Hyperlegible Bold"/>
              </a:rPr>
              <a:t>Average year = </a:t>
            </a:r>
          </a:p>
          <a:p>
            <a:pPr algn="just" defTabSz="609630">
              <a:lnSpc>
                <a:spcPts val="2317"/>
              </a:lnSpc>
            </a:pPr>
            <a:r>
              <a:rPr lang="en-US" sz="1655" dirty="0">
                <a:solidFill>
                  <a:srgbClr val="5E17EB"/>
                </a:solidFill>
                <a:latin typeface="Atkinson Hyperlegible Bold"/>
              </a:rPr>
              <a:t>     ((</a:t>
            </a:r>
            <a:r>
              <a:rPr lang="en-US" sz="1655" dirty="0" err="1">
                <a:solidFill>
                  <a:srgbClr val="5E17EB"/>
                </a:solidFill>
                <a:latin typeface="Atkinson Hyperlegible Bold"/>
              </a:rPr>
              <a:t>Duration_start</a:t>
            </a:r>
            <a:r>
              <a:rPr lang="en-US" sz="1655" dirty="0">
                <a:solidFill>
                  <a:srgbClr val="5E17EB"/>
                </a:solidFill>
                <a:latin typeface="Atkinson Hyperlegible Bold"/>
              </a:rPr>
              <a:t> + </a:t>
            </a:r>
            <a:r>
              <a:rPr lang="en-US" sz="1655" dirty="0" err="1">
                <a:solidFill>
                  <a:srgbClr val="5E17EB"/>
                </a:solidFill>
                <a:latin typeface="Atkinson Hyperlegible Bold"/>
              </a:rPr>
              <a:t>Duration_end</a:t>
            </a:r>
            <a:r>
              <a:rPr lang="en-US" sz="1655" dirty="0">
                <a:solidFill>
                  <a:srgbClr val="5E17EB"/>
                </a:solidFill>
                <a:latin typeface="Atkinson Hyperlegible Bold"/>
              </a:rPr>
              <a:t>) / 2)</a:t>
            </a:r>
          </a:p>
          <a:p>
            <a:pPr marL="357361" lvl="1" indent="-178680" algn="just" defTabSz="609630">
              <a:lnSpc>
                <a:spcPts val="2317"/>
              </a:lnSpc>
              <a:buFont typeface="Arial"/>
              <a:buChar char="•"/>
            </a:pPr>
            <a:r>
              <a:rPr lang="en-US" sz="1655" dirty="0">
                <a:solidFill>
                  <a:srgbClr val="191919"/>
                </a:solidFill>
                <a:latin typeface="Atkinson Hyperlegible"/>
              </a:rPr>
              <a:t>Then Calculate average of Average year</a:t>
            </a:r>
          </a:p>
        </p:txBody>
      </p:sp>
    </p:spTree>
    <p:extLst>
      <p:ext uri="{BB962C8B-B14F-4D97-AF65-F5344CB8AC3E}">
        <p14:creationId xmlns:p14="http://schemas.microsoft.com/office/powerpoint/2010/main" val="99400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85" r="-485" b="-6926"/>
            </a:stretch>
          </a:blipFill>
        </p:spPr>
        <p:txBody>
          <a:bodyPr/>
          <a:lstStyle/>
          <a:p>
            <a:endParaRPr lang="en-IN"/>
          </a:p>
        </p:txBody>
      </p:sp>
    </p:spTree>
    <p:extLst>
      <p:ext uri="{BB962C8B-B14F-4D97-AF65-F5344CB8AC3E}">
        <p14:creationId xmlns:p14="http://schemas.microsoft.com/office/powerpoint/2010/main" val="256480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 y="938859"/>
            <a:ext cx="7642759" cy="3592903"/>
          </a:xfrm>
          <a:custGeom>
            <a:avLst/>
            <a:gdLst/>
            <a:ahLst/>
            <a:cxnLst/>
            <a:rect l="l" t="t" r="r" b="b"/>
            <a:pathLst>
              <a:path w="11464139" h="5389355">
                <a:moveTo>
                  <a:pt x="0" y="0"/>
                </a:moveTo>
                <a:lnTo>
                  <a:pt x="11464139" y="0"/>
                </a:lnTo>
                <a:lnTo>
                  <a:pt x="11464139" y="5389355"/>
                </a:lnTo>
                <a:lnTo>
                  <a:pt x="0" y="5389355"/>
                </a:lnTo>
                <a:lnTo>
                  <a:pt x="0" y="0"/>
                </a:lnTo>
                <a:close/>
              </a:path>
            </a:pathLst>
          </a:custGeom>
          <a:blipFill>
            <a:blip r:embed="rId2"/>
            <a:stretch>
              <a:fillRect/>
            </a:stretch>
          </a:blipFill>
          <a:ln w="38100" cap="sq">
            <a:solidFill>
              <a:srgbClr val="5E17EB"/>
            </a:solidFill>
            <a:prstDash val="solid"/>
            <a:miter/>
          </a:ln>
        </p:spPr>
        <p:txBody>
          <a:bodyPr/>
          <a:lstStyle/>
          <a:p>
            <a:endParaRPr lang="en-IN"/>
          </a:p>
        </p:txBody>
      </p:sp>
      <p:sp>
        <p:nvSpPr>
          <p:cNvPr id="3" name="Freeform 3"/>
          <p:cNvSpPr/>
          <p:nvPr/>
        </p:nvSpPr>
        <p:spPr>
          <a:xfrm>
            <a:off x="1" y="4531761"/>
            <a:ext cx="7642759" cy="2326239"/>
          </a:xfrm>
          <a:custGeom>
            <a:avLst/>
            <a:gdLst/>
            <a:ahLst/>
            <a:cxnLst/>
            <a:rect l="l" t="t" r="r" b="b"/>
            <a:pathLst>
              <a:path w="11464139" h="3489358">
                <a:moveTo>
                  <a:pt x="0" y="0"/>
                </a:moveTo>
                <a:lnTo>
                  <a:pt x="11464139" y="0"/>
                </a:lnTo>
                <a:lnTo>
                  <a:pt x="11464139" y="3489358"/>
                </a:lnTo>
                <a:lnTo>
                  <a:pt x="0" y="3489358"/>
                </a:lnTo>
                <a:lnTo>
                  <a:pt x="0" y="0"/>
                </a:lnTo>
                <a:close/>
              </a:path>
            </a:pathLst>
          </a:custGeom>
          <a:blipFill>
            <a:blip r:embed="rId3"/>
            <a:stretch>
              <a:fillRect t="-6610" b="-6610"/>
            </a:stretch>
          </a:blipFill>
          <a:ln w="38100" cap="sq">
            <a:solidFill>
              <a:srgbClr val="5E17EB"/>
            </a:solidFill>
            <a:prstDash val="solid"/>
            <a:miter/>
          </a:ln>
        </p:spPr>
        <p:txBody>
          <a:bodyPr/>
          <a:lstStyle/>
          <a:p>
            <a:endParaRPr lang="en-IN"/>
          </a:p>
        </p:txBody>
      </p:sp>
      <p:sp>
        <p:nvSpPr>
          <p:cNvPr id="4" name="TextBox 4"/>
          <p:cNvSpPr txBox="1"/>
          <p:nvPr/>
        </p:nvSpPr>
        <p:spPr>
          <a:xfrm>
            <a:off x="1" y="46437"/>
            <a:ext cx="7642759" cy="857542"/>
          </a:xfrm>
          <a:prstGeom prst="rect">
            <a:avLst/>
          </a:prstGeom>
        </p:spPr>
        <p:txBody>
          <a:bodyPr lIns="0" tIns="0" rIns="0" bIns="0" rtlCol="0" anchor="t">
            <a:spAutoFit/>
          </a:bodyPr>
          <a:lstStyle/>
          <a:p>
            <a:pPr marL="532582" lvl="1" indent="-266291" algn="just" defTabSz="609630">
              <a:lnSpc>
                <a:spcPts val="3454"/>
              </a:lnSpc>
              <a:buFont typeface="Arial"/>
              <a:buChar char="•"/>
            </a:pPr>
            <a:r>
              <a:rPr lang="en-US" sz="2467">
                <a:solidFill>
                  <a:srgbClr val="5E17EB"/>
                </a:solidFill>
                <a:latin typeface="Atkinson Hyperlegible Bold"/>
              </a:rPr>
              <a:t>Calculate Average investment duration by using SQL queries.</a:t>
            </a:r>
          </a:p>
        </p:txBody>
      </p:sp>
      <p:sp>
        <p:nvSpPr>
          <p:cNvPr id="5" name="AutoShape 5"/>
          <p:cNvSpPr/>
          <p:nvPr/>
        </p:nvSpPr>
        <p:spPr>
          <a:xfrm flipV="1">
            <a:off x="7642759" y="0"/>
            <a:ext cx="0" cy="6858000"/>
          </a:xfrm>
          <a:prstGeom prst="line">
            <a:avLst/>
          </a:prstGeom>
          <a:ln w="38100" cap="flat">
            <a:solidFill>
              <a:srgbClr val="5E17EB"/>
            </a:solidFill>
            <a:prstDash val="solid"/>
            <a:headEnd type="none" w="sm" len="sm"/>
            <a:tailEnd type="none" w="sm" len="sm"/>
          </a:ln>
        </p:spPr>
        <p:txBody>
          <a:bodyPr/>
          <a:lstStyle/>
          <a:p>
            <a:endParaRPr lang="en-IN"/>
          </a:p>
        </p:txBody>
      </p:sp>
      <p:sp>
        <p:nvSpPr>
          <p:cNvPr id="6" name="TextBox 6"/>
          <p:cNvSpPr txBox="1"/>
          <p:nvPr/>
        </p:nvSpPr>
        <p:spPr>
          <a:xfrm>
            <a:off x="7642760" y="-38100"/>
            <a:ext cx="4549241" cy="5417893"/>
          </a:xfrm>
          <a:prstGeom prst="rect">
            <a:avLst/>
          </a:prstGeom>
        </p:spPr>
        <p:txBody>
          <a:bodyPr lIns="0" tIns="0" rIns="0" bIns="0" rtlCol="0" anchor="t">
            <a:spAutoFit/>
          </a:bodyPr>
          <a:lstStyle/>
          <a:p>
            <a:pPr marL="388641" lvl="1" indent="-194320" algn="just" defTabSz="609630">
              <a:lnSpc>
                <a:spcPts val="2520"/>
              </a:lnSpc>
              <a:buFont typeface="Arial"/>
              <a:buChar char="•"/>
            </a:pPr>
            <a:r>
              <a:rPr lang="en-US" u="sng">
                <a:solidFill>
                  <a:srgbClr val="5E17EB"/>
                </a:solidFill>
                <a:latin typeface="Atkinson Hyperlegible Bold"/>
              </a:rPr>
              <a:t>Explanation of the SQL Query:</a:t>
            </a:r>
          </a:p>
          <a:p>
            <a:pPr algn="just" defTabSz="609630">
              <a:lnSpc>
                <a:spcPts val="2520"/>
              </a:lnSpc>
            </a:pPr>
            <a:endParaRPr lang="en-US" u="sng">
              <a:solidFill>
                <a:srgbClr val="5E17EB"/>
              </a:solidFill>
              <a:latin typeface="Atkinson Hyperlegible Bold"/>
            </a:endParaRPr>
          </a:p>
          <a:p>
            <a:pPr marL="259092" lvl="1" indent="-129546" algn="just" defTabSz="609630">
              <a:lnSpc>
                <a:spcPts val="1679"/>
              </a:lnSpc>
              <a:buFont typeface="Arial"/>
              <a:buChar char="•"/>
            </a:pPr>
            <a:r>
              <a:rPr lang="en-US" sz="1199">
                <a:solidFill>
                  <a:srgbClr val="0097B2"/>
                </a:solidFill>
                <a:latin typeface="Atkinson Hyperlegible Bold"/>
              </a:rPr>
              <a:t>WHEN Duration LIKE 'more than%' THEN CAST(TRIM(SUBSTRING(Duration, 11, 2)) AS UNSIGNED):</a:t>
            </a:r>
          </a:p>
          <a:p>
            <a:pPr algn="just" defTabSz="609630">
              <a:lnSpc>
                <a:spcPts val="1679"/>
              </a:lnSpc>
            </a:pPr>
            <a:endParaRPr lang="en-US" sz="1199">
              <a:solidFill>
                <a:srgbClr val="0097B2"/>
              </a:solidFill>
              <a:latin typeface="Atkinson Hyperlegible Bold"/>
            </a:endParaRPr>
          </a:p>
          <a:p>
            <a:pPr marL="259092" lvl="1" indent="-129546" algn="just" defTabSz="609630">
              <a:lnSpc>
                <a:spcPts val="1679"/>
              </a:lnSpc>
              <a:buFont typeface="Arial"/>
              <a:buChar char="•"/>
            </a:pPr>
            <a:r>
              <a:rPr lang="en-US" sz="1199">
                <a:solidFill>
                  <a:srgbClr val="0097B2"/>
                </a:solidFill>
                <a:latin typeface="Atkinson Hyperlegible Bold"/>
              </a:rPr>
              <a:t>WHEN Duration LIKE 'less than%' THEN CAST(TRIM(SUBSTRING(Duration, 11, 2)) AS UNSIGNED):</a:t>
            </a:r>
          </a:p>
          <a:p>
            <a:pPr marL="259092" lvl="1" indent="-129546" algn="just" defTabSz="609630">
              <a:lnSpc>
                <a:spcPts val="1679"/>
              </a:lnSpc>
              <a:buFont typeface="Arial"/>
              <a:buChar char="•"/>
            </a:pPr>
            <a:r>
              <a:rPr lang="en-US" sz="1199">
                <a:solidFill>
                  <a:srgbClr val="191919"/>
                </a:solidFill>
                <a:latin typeface="Atkinson Hyperlegible"/>
              </a:rPr>
              <a:t>Extracts the substring starting at the 11th character and takes 2 characters (e.g., "5 ").</a:t>
            </a:r>
          </a:p>
          <a:p>
            <a:pPr marL="259092" lvl="1" indent="-129546" algn="just" defTabSz="609630">
              <a:lnSpc>
                <a:spcPts val="1679"/>
              </a:lnSpc>
              <a:buFont typeface="Arial"/>
              <a:buChar char="•"/>
            </a:pPr>
            <a:r>
              <a:rPr lang="en-US" sz="1199">
                <a:solidFill>
                  <a:srgbClr val="191919"/>
                </a:solidFill>
                <a:latin typeface="Atkinson Hyperlegible"/>
              </a:rPr>
              <a:t>TRIM is used to remove any leading or trailing spaces to clean up the extracted substring.</a:t>
            </a:r>
          </a:p>
          <a:p>
            <a:pPr marL="259092" lvl="1" indent="-129546" algn="just" defTabSz="609630">
              <a:lnSpc>
                <a:spcPts val="1679"/>
              </a:lnSpc>
              <a:buFont typeface="Arial"/>
              <a:buChar char="•"/>
            </a:pPr>
            <a:r>
              <a:rPr lang="en-US" sz="1199">
                <a:solidFill>
                  <a:srgbClr val="191919"/>
                </a:solidFill>
                <a:latin typeface="Atkinson Hyperlegible"/>
              </a:rPr>
              <a:t>CAST(... AS UNSIGNED) converts the trimmed substring to an integer.</a:t>
            </a:r>
          </a:p>
          <a:p>
            <a:pPr algn="just" defTabSz="609630">
              <a:lnSpc>
                <a:spcPts val="1679"/>
              </a:lnSpc>
            </a:pPr>
            <a:endParaRPr lang="en-US" sz="1199">
              <a:solidFill>
                <a:srgbClr val="191919"/>
              </a:solidFill>
              <a:latin typeface="Atkinson Hyperlegible"/>
            </a:endParaRPr>
          </a:p>
          <a:p>
            <a:pPr marL="259092" lvl="1" indent="-129546" algn="just" defTabSz="609630">
              <a:lnSpc>
                <a:spcPts val="1679"/>
              </a:lnSpc>
              <a:buFont typeface="Arial"/>
              <a:buChar char="•"/>
            </a:pPr>
            <a:r>
              <a:rPr lang="en-US" sz="1199">
                <a:solidFill>
                  <a:srgbClr val="0097B2"/>
                </a:solidFill>
                <a:latin typeface="Atkinson Hyperlegible Bold"/>
              </a:rPr>
              <a:t>CAST(SUBSTRING_INDEX(Duration, '-', 1) AS UNSIGNED)</a:t>
            </a:r>
          </a:p>
          <a:p>
            <a:pPr marL="259092" lvl="1" indent="-129546" algn="just" defTabSz="609630">
              <a:lnSpc>
                <a:spcPts val="1679"/>
              </a:lnSpc>
              <a:buFont typeface="Arial"/>
              <a:buChar char="•"/>
            </a:pPr>
            <a:r>
              <a:rPr lang="en-US" sz="1199">
                <a:solidFill>
                  <a:srgbClr val="191919"/>
                </a:solidFill>
                <a:latin typeface="Atkinson Hyperlegible"/>
              </a:rPr>
              <a:t>extracts the value before (‘-‘) of the range.</a:t>
            </a:r>
          </a:p>
          <a:p>
            <a:pPr algn="just" defTabSz="609630">
              <a:lnSpc>
                <a:spcPts val="1679"/>
              </a:lnSpc>
            </a:pPr>
            <a:endParaRPr lang="en-US" sz="1199">
              <a:solidFill>
                <a:srgbClr val="191919"/>
              </a:solidFill>
              <a:latin typeface="Atkinson Hyperlegible"/>
            </a:endParaRPr>
          </a:p>
          <a:p>
            <a:pPr marL="259092" lvl="1" indent="-129546" algn="just" defTabSz="609630">
              <a:lnSpc>
                <a:spcPts val="1679"/>
              </a:lnSpc>
              <a:buFont typeface="Arial"/>
              <a:buChar char="•"/>
            </a:pPr>
            <a:r>
              <a:rPr lang="en-US" sz="1199">
                <a:solidFill>
                  <a:srgbClr val="0097B2"/>
                </a:solidFill>
                <a:latin typeface="Atkinson Hyperlegible Bold"/>
              </a:rPr>
              <a:t>CAST(SUBSTRING_INDEX</a:t>
            </a:r>
          </a:p>
          <a:p>
            <a:pPr algn="just" defTabSz="609630">
              <a:lnSpc>
                <a:spcPts val="1679"/>
              </a:lnSpc>
            </a:pPr>
            <a:r>
              <a:rPr lang="en-US" sz="1199">
                <a:solidFill>
                  <a:srgbClr val="0097B2"/>
                </a:solidFill>
                <a:latin typeface="Atkinson Hyperlegible Bold"/>
              </a:rPr>
              <a:t>     (SUBSTRING_INDEX(Duration, ' ', 1), '-', -1) AS UNSIGNED)</a:t>
            </a:r>
          </a:p>
          <a:p>
            <a:pPr marL="259092" lvl="1" indent="-129546" algn="just" defTabSz="609630">
              <a:lnSpc>
                <a:spcPts val="1679"/>
              </a:lnSpc>
              <a:buFont typeface="Arial"/>
              <a:buChar char="•"/>
            </a:pPr>
            <a:r>
              <a:rPr lang="en-US" sz="1199">
                <a:solidFill>
                  <a:srgbClr val="191919"/>
                </a:solidFill>
                <a:latin typeface="Atkinson Hyperlegible"/>
              </a:rPr>
              <a:t>extracts the value before (space) and after (‘-’) of the range.</a:t>
            </a:r>
          </a:p>
          <a:p>
            <a:pPr marL="259092" lvl="1" indent="-129546" algn="just" defTabSz="609630">
              <a:lnSpc>
                <a:spcPts val="1679"/>
              </a:lnSpc>
              <a:buFont typeface="Arial"/>
              <a:buChar char="•"/>
            </a:pPr>
            <a:r>
              <a:rPr lang="en-US" sz="1199">
                <a:solidFill>
                  <a:srgbClr val="191919"/>
                </a:solidFill>
                <a:latin typeface="Atkinson Hyperlegible"/>
              </a:rPr>
              <a:t>The midpoint is calculated as the average of These two extracted values.</a:t>
            </a:r>
          </a:p>
          <a:p>
            <a:pPr marL="259092" lvl="1" indent="-129546" algn="just" defTabSz="609630">
              <a:lnSpc>
                <a:spcPts val="1679"/>
              </a:lnSpc>
              <a:buFont typeface="Arial"/>
              <a:buChar char="•"/>
            </a:pPr>
            <a:r>
              <a:rPr lang="en-US" sz="1199">
                <a:solidFill>
                  <a:srgbClr val="191919"/>
                </a:solidFill>
                <a:latin typeface="Atkinson Hyperlegible"/>
              </a:rPr>
              <a:t>The outer SELECT statement calculates the average of all midpoints.</a:t>
            </a:r>
          </a:p>
        </p:txBody>
      </p:sp>
      <p:sp>
        <p:nvSpPr>
          <p:cNvPr id="7" name="TextBox 7"/>
          <p:cNvSpPr txBox="1"/>
          <p:nvPr/>
        </p:nvSpPr>
        <p:spPr>
          <a:xfrm>
            <a:off x="7642760" y="5334464"/>
            <a:ext cx="4549241" cy="1546064"/>
          </a:xfrm>
          <a:prstGeom prst="rect">
            <a:avLst/>
          </a:prstGeom>
        </p:spPr>
        <p:txBody>
          <a:bodyPr lIns="0" tIns="0" rIns="0" bIns="0" rtlCol="0" anchor="t">
            <a:spAutoFit/>
          </a:bodyPr>
          <a:lstStyle/>
          <a:p>
            <a:pPr marL="303148" lvl="1" indent="-151574" algn="just" defTabSz="609630">
              <a:lnSpc>
                <a:spcPts val="1965"/>
              </a:lnSpc>
              <a:buFont typeface="Arial"/>
              <a:buChar char="•"/>
            </a:pPr>
            <a:r>
              <a:rPr lang="en-US" sz="1404">
                <a:solidFill>
                  <a:srgbClr val="5E17EB"/>
                </a:solidFill>
                <a:latin typeface="Atkinson Hyperlegible Bold"/>
              </a:rPr>
              <a:t>Summary of Full Code:</a:t>
            </a:r>
          </a:p>
          <a:p>
            <a:pPr marL="266499" lvl="1" indent="-133249" algn="just" defTabSz="609630">
              <a:lnSpc>
                <a:spcPts val="1728"/>
              </a:lnSpc>
              <a:buFont typeface="Arial"/>
              <a:buChar char="•"/>
            </a:pPr>
            <a:r>
              <a:rPr lang="en-US" sz="1234">
                <a:solidFill>
                  <a:srgbClr val="191919"/>
                </a:solidFill>
                <a:latin typeface="Atkinson Hyperlegible"/>
              </a:rPr>
              <a:t>Extract lower and upper bounds from the duration ranges.</a:t>
            </a:r>
          </a:p>
          <a:p>
            <a:pPr marL="266499" lvl="1" indent="-133249" algn="just" defTabSz="609630">
              <a:lnSpc>
                <a:spcPts val="1728"/>
              </a:lnSpc>
              <a:buFont typeface="Arial"/>
              <a:buChar char="•"/>
            </a:pPr>
            <a:r>
              <a:rPr lang="en-US" sz="1234">
                <a:solidFill>
                  <a:srgbClr val="191919"/>
                </a:solidFill>
                <a:latin typeface="Atkinson Hyperlegible"/>
              </a:rPr>
              <a:t>Calculate the midpoint for each duration range.</a:t>
            </a:r>
          </a:p>
          <a:p>
            <a:pPr marL="266499" lvl="1" indent="-133249" algn="just" defTabSz="609630">
              <a:lnSpc>
                <a:spcPts val="1728"/>
              </a:lnSpc>
              <a:buFont typeface="Arial"/>
              <a:buChar char="•"/>
            </a:pPr>
            <a:r>
              <a:rPr lang="en-US" sz="1234">
                <a:solidFill>
                  <a:srgbClr val="191919"/>
                </a:solidFill>
                <a:latin typeface="Atkinson Hyperlegible"/>
              </a:rPr>
              <a:t>Compute the average of these midpoints to find the average investment duration</a:t>
            </a:r>
            <a:r>
              <a:rPr lang="en-US" sz="1234">
                <a:solidFill>
                  <a:srgbClr val="5E17EB"/>
                </a:solidFill>
                <a:latin typeface="Atkinson Hyperlegible"/>
              </a:rPr>
              <a:t>.</a:t>
            </a:r>
          </a:p>
          <a:p>
            <a:pPr marL="266499" lvl="1" indent="-133249" algn="just" defTabSz="609630">
              <a:lnSpc>
                <a:spcPts val="1728"/>
              </a:lnSpc>
              <a:buFont typeface="Arial"/>
              <a:buChar char="•"/>
            </a:pPr>
            <a:r>
              <a:rPr lang="en-US" sz="1234">
                <a:solidFill>
                  <a:srgbClr val="5E17EB"/>
                </a:solidFill>
                <a:latin typeface="Atkinson Hyperlegible Bold"/>
              </a:rPr>
              <a:t>The average investment duration in years = 2.975 years</a:t>
            </a:r>
            <a:r>
              <a:rPr lang="en-US" sz="1234">
                <a:solidFill>
                  <a:srgbClr val="5E17EB"/>
                </a:solidFill>
                <a:latin typeface="Atkinson Hyperlegible"/>
              </a:rPr>
              <a:t>.</a:t>
            </a:r>
          </a:p>
          <a:p>
            <a:pPr algn="just" defTabSz="609630">
              <a:lnSpc>
                <a:spcPts val="1728"/>
              </a:lnSpc>
            </a:pPr>
            <a:endParaRPr lang="en-US" sz="1234">
              <a:solidFill>
                <a:srgbClr val="5E17EB"/>
              </a:solidFill>
              <a:latin typeface="Atkinson Hyperlegible"/>
            </a:endParaRPr>
          </a:p>
        </p:txBody>
      </p:sp>
    </p:spTree>
    <p:extLst>
      <p:ext uri="{BB962C8B-B14F-4D97-AF65-F5344CB8AC3E}">
        <p14:creationId xmlns:p14="http://schemas.microsoft.com/office/powerpoint/2010/main" val="32463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 y="94"/>
            <a:ext cx="6531571" cy="3429000"/>
          </a:xfrm>
          <a:custGeom>
            <a:avLst/>
            <a:gdLst/>
            <a:ahLst/>
            <a:cxnLst/>
            <a:rect l="l" t="t" r="r" b="b"/>
            <a:pathLst>
              <a:path w="9797357" h="5143500">
                <a:moveTo>
                  <a:pt x="0" y="0"/>
                </a:moveTo>
                <a:lnTo>
                  <a:pt x="9797357" y="0"/>
                </a:lnTo>
                <a:lnTo>
                  <a:pt x="9797357" y="5143500"/>
                </a:lnTo>
                <a:lnTo>
                  <a:pt x="0" y="5143500"/>
                </a:lnTo>
                <a:lnTo>
                  <a:pt x="0" y="0"/>
                </a:lnTo>
                <a:close/>
              </a:path>
            </a:pathLst>
          </a:custGeom>
          <a:blipFill>
            <a:blip r:embed="rId2"/>
            <a:stretch>
              <a:fillRect t="-3250" b="-3250"/>
            </a:stretch>
          </a:blipFill>
        </p:spPr>
        <p:txBody>
          <a:bodyPr/>
          <a:lstStyle/>
          <a:p>
            <a:endParaRPr lang="en-IN"/>
          </a:p>
        </p:txBody>
      </p:sp>
      <p:sp>
        <p:nvSpPr>
          <p:cNvPr id="3" name="Freeform 3"/>
          <p:cNvSpPr/>
          <p:nvPr/>
        </p:nvSpPr>
        <p:spPr>
          <a:xfrm>
            <a:off x="6531572" y="3429000"/>
            <a:ext cx="5627462" cy="3429000"/>
          </a:xfrm>
          <a:custGeom>
            <a:avLst/>
            <a:gdLst/>
            <a:ahLst/>
            <a:cxnLst/>
            <a:rect l="l" t="t" r="r" b="b"/>
            <a:pathLst>
              <a:path w="8441193" h="5143500">
                <a:moveTo>
                  <a:pt x="0" y="0"/>
                </a:moveTo>
                <a:lnTo>
                  <a:pt x="8441193" y="0"/>
                </a:lnTo>
                <a:lnTo>
                  <a:pt x="8441193" y="5143500"/>
                </a:lnTo>
                <a:lnTo>
                  <a:pt x="0" y="5143500"/>
                </a:lnTo>
                <a:lnTo>
                  <a:pt x="0" y="0"/>
                </a:lnTo>
                <a:close/>
              </a:path>
            </a:pathLst>
          </a:custGeom>
          <a:blipFill>
            <a:blip r:embed="rId3"/>
            <a:stretch>
              <a:fillRect l="-610"/>
            </a:stretch>
          </a:blipFill>
        </p:spPr>
        <p:txBody>
          <a:bodyPr/>
          <a:lstStyle/>
          <a:p>
            <a:endParaRPr lang="en-IN"/>
          </a:p>
        </p:txBody>
      </p:sp>
      <p:sp>
        <p:nvSpPr>
          <p:cNvPr id="4" name="Freeform 4"/>
          <p:cNvSpPr/>
          <p:nvPr/>
        </p:nvSpPr>
        <p:spPr>
          <a:xfrm>
            <a:off x="6531572" y="0"/>
            <a:ext cx="5627462" cy="3429000"/>
          </a:xfrm>
          <a:custGeom>
            <a:avLst/>
            <a:gdLst/>
            <a:ahLst/>
            <a:cxnLst/>
            <a:rect l="l" t="t" r="r" b="b"/>
            <a:pathLst>
              <a:path w="8441193" h="5143500">
                <a:moveTo>
                  <a:pt x="0" y="0"/>
                </a:moveTo>
                <a:lnTo>
                  <a:pt x="8441193" y="0"/>
                </a:lnTo>
                <a:lnTo>
                  <a:pt x="8441193" y="5143500"/>
                </a:lnTo>
                <a:lnTo>
                  <a:pt x="0" y="514350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0" y="3403601"/>
            <a:ext cx="2181339" cy="3717300"/>
          </a:xfrm>
          <a:prstGeom prst="rect">
            <a:avLst/>
          </a:prstGeom>
        </p:spPr>
        <p:txBody>
          <a:bodyPr lIns="0" tIns="0" rIns="0" bIns="0" rtlCol="0" anchor="t">
            <a:spAutoFit/>
          </a:bodyPr>
          <a:lstStyle/>
          <a:p>
            <a:pPr marL="319209" lvl="1" indent="-159605" algn="just" defTabSz="609630">
              <a:lnSpc>
                <a:spcPts val="2069"/>
              </a:lnSpc>
              <a:buFont typeface="Arial"/>
              <a:buChar char="•"/>
            </a:pPr>
            <a:r>
              <a:rPr lang="en-US" sz="1478">
                <a:solidFill>
                  <a:srgbClr val="5E17EB"/>
                </a:solidFill>
                <a:latin typeface="Atkinson Hyperlegible Bold"/>
              </a:rPr>
              <a:t>Purpose:</a:t>
            </a:r>
          </a:p>
          <a:p>
            <a:pPr marL="319209" lvl="1" indent="-159605" algn="just" defTabSz="609630">
              <a:lnSpc>
                <a:spcPts val="2069"/>
              </a:lnSpc>
              <a:buFont typeface="Arial"/>
              <a:buChar char="•"/>
            </a:pPr>
            <a:r>
              <a:rPr lang="en-US" sz="1478" u="sng">
                <a:solidFill>
                  <a:srgbClr val="5E17EB"/>
                </a:solidFill>
                <a:latin typeface="Atkinson Hyperlegible Bold"/>
              </a:rPr>
              <a:t>Wealth Creation</a:t>
            </a:r>
          </a:p>
          <a:p>
            <a:pPr algn="just" defTabSz="609630">
              <a:lnSpc>
                <a:spcPts val="2069"/>
              </a:lnSpc>
            </a:pPr>
            <a:r>
              <a:rPr lang="en-US" sz="1478">
                <a:solidFill>
                  <a:srgbClr val="5E17EB"/>
                </a:solidFill>
                <a:latin typeface="Atkinson Hyperlegible"/>
              </a:rPr>
              <a:t>          </a:t>
            </a:r>
            <a:r>
              <a:rPr lang="en-US" sz="1478">
                <a:solidFill>
                  <a:srgbClr val="191919"/>
                </a:solidFill>
                <a:latin typeface="Atkinson Hyperlegible"/>
              </a:rPr>
              <a:t>Count: 32 investors </a:t>
            </a:r>
          </a:p>
          <a:p>
            <a:pPr marL="319209" lvl="1" indent="-159605" algn="just" defTabSz="609630">
              <a:lnSpc>
                <a:spcPts val="2069"/>
              </a:lnSpc>
              <a:buFont typeface="Arial"/>
              <a:buChar char="•"/>
            </a:pPr>
            <a:r>
              <a:rPr lang="en-US" sz="1478" u="sng">
                <a:solidFill>
                  <a:srgbClr val="5E17EB"/>
                </a:solidFill>
                <a:latin typeface="Atkinson Hyperlegible Bold"/>
              </a:rPr>
              <a:t>Expectations</a:t>
            </a:r>
            <a:r>
              <a:rPr lang="en-US" sz="1478" u="sng">
                <a:solidFill>
                  <a:srgbClr val="191919"/>
                </a:solidFill>
                <a:latin typeface="Atkinson Hyperlegible"/>
              </a:rPr>
              <a:t>:</a:t>
            </a:r>
          </a:p>
          <a:p>
            <a:pPr algn="just" defTabSz="609630">
              <a:lnSpc>
                <a:spcPts val="2069"/>
              </a:lnSpc>
            </a:pPr>
            <a:endParaRPr lang="en-US" sz="1478" u="sng">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26 investors expected</a:t>
            </a:r>
          </a:p>
          <a:p>
            <a:pPr algn="just" defTabSz="609630">
              <a:lnSpc>
                <a:spcPts val="2069"/>
              </a:lnSpc>
            </a:pPr>
            <a:r>
              <a:rPr lang="en-US" sz="1478">
                <a:solidFill>
                  <a:srgbClr val="191919"/>
                </a:solidFill>
                <a:latin typeface="Atkinson Hyperlegible"/>
              </a:rPr>
              <a:t>         30%-40% returns.</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 4 investors expected    20%-30% returns.</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 2 investors.10%-20% returns.</a:t>
            </a:r>
          </a:p>
          <a:p>
            <a:pPr algn="just" defTabSz="609630">
              <a:lnSpc>
                <a:spcPts val="1819"/>
              </a:lnSpc>
            </a:pPr>
            <a:endParaRPr lang="en-US" sz="1478">
              <a:solidFill>
                <a:srgbClr val="191919"/>
              </a:solidFill>
              <a:latin typeface="Atkinson Hyperlegible"/>
            </a:endParaRPr>
          </a:p>
        </p:txBody>
      </p:sp>
      <p:sp>
        <p:nvSpPr>
          <p:cNvPr id="6" name="TextBox 6"/>
          <p:cNvSpPr txBox="1"/>
          <p:nvPr/>
        </p:nvSpPr>
        <p:spPr>
          <a:xfrm>
            <a:off x="2194038" y="3403600"/>
            <a:ext cx="2128321" cy="3717300"/>
          </a:xfrm>
          <a:prstGeom prst="rect">
            <a:avLst/>
          </a:prstGeom>
        </p:spPr>
        <p:txBody>
          <a:bodyPr lIns="0" tIns="0" rIns="0" bIns="0" rtlCol="0" anchor="t">
            <a:spAutoFit/>
          </a:bodyPr>
          <a:lstStyle/>
          <a:p>
            <a:pPr marL="319209" lvl="1" indent="-159605" algn="just" defTabSz="609630">
              <a:lnSpc>
                <a:spcPts val="2069"/>
              </a:lnSpc>
              <a:buFont typeface="Arial"/>
              <a:buChar char="•"/>
            </a:pPr>
            <a:r>
              <a:rPr lang="en-US" sz="1478">
                <a:solidFill>
                  <a:srgbClr val="5E17EB"/>
                </a:solidFill>
                <a:latin typeface="Atkinson Hyperlegible Bold"/>
              </a:rPr>
              <a:t>Purpose:</a:t>
            </a:r>
          </a:p>
          <a:p>
            <a:pPr marL="319209" lvl="1" indent="-159605" algn="just" defTabSz="609630">
              <a:lnSpc>
                <a:spcPts val="2069"/>
              </a:lnSpc>
              <a:buFont typeface="Arial"/>
              <a:buChar char="•"/>
            </a:pPr>
            <a:r>
              <a:rPr lang="en-US" sz="1478" u="sng">
                <a:solidFill>
                  <a:srgbClr val="5E17EB"/>
                </a:solidFill>
                <a:latin typeface="Atkinson Hyperlegible Bold"/>
              </a:rPr>
              <a:t>Savings for Future</a:t>
            </a:r>
          </a:p>
          <a:p>
            <a:pPr algn="just" defTabSz="609630">
              <a:lnSpc>
                <a:spcPts val="2069"/>
              </a:lnSpc>
            </a:pPr>
            <a:r>
              <a:rPr lang="en-US" sz="1478">
                <a:solidFill>
                  <a:srgbClr val="5E17EB"/>
                </a:solidFill>
                <a:latin typeface="Atkinson Hyperlegible"/>
              </a:rPr>
              <a:t>          </a:t>
            </a:r>
            <a:r>
              <a:rPr lang="en-US" sz="1478">
                <a:solidFill>
                  <a:srgbClr val="191919"/>
                </a:solidFill>
                <a:latin typeface="Atkinson Hyperlegible"/>
              </a:rPr>
              <a:t>Count: 6 investors </a:t>
            </a:r>
          </a:p>
          <a:p>
            <a:pPr marL="319209" lvl="1" indent="-159605" algn="just" defTabSz="609630">
              <a:lnSpc>
                <a:spcPts val="2069"/>
              </a:lnSpc>
              <a:buFont typeface="Arial"/>
              <a:buChar char="•"/>
            </a:pPr>
            <a:r>
              <a:rPr lang="en-US" sz="1478" u="sng">
                <a:solidFill>
                  <a:srgbClr val="5E17EB"/>
                </a:solidFill>
                <a:latin typeface="Atkinson Hyperlegible Bold"/>
              </a:rPr>
              <a:t>Expectations</a:t>
            </a:r>
            <a:r>
              <a:rPr lang="en-US" sz="1478" u="sng">
                <a:solidFill>
                  <a:srgbClr val="191919"/>
                </a:solidFill>
                <a:latin typeface="Atkinson Hyperlegible"/>
              </a:rPr>
              <a:t>:</a:t>
            </a:r>
          </a:p>
          <a:p>
            <a:pPr algn="just" defTabSz="609630">
              <a:lnSpc>
                <a:spcPts val="2069"/>
              </a:lnSpc>
            </a:pPr>
            <a:endParaRPr lang="en-US" sz="1478" u="sng">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1 investor expected</a:t>
            </a:r>
          </a:p>
          <a:p>
            <a:pPr algn="just" defTabSz="609630">
              <a:lnSpc>
                <a:spcPts val="2069"/>
              </a:lnSpc>
            </a:pPr>
            <a:r>
              <a:rPr lang="en-US" sz="1478">
                <a:solidFill>
                  <a:srgbClr val="191919"/>
                </a:solidFill>
                <a:latin typeface="Atkinson Hyperlegible"/>
              </a:rPr>
              <a:t>         30%-40% returns.          </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5 investors. expected 20%-30% returns.</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0 investors. expected 10%-20% returns: </a:t>
            </a:r>
          </a:p>
          <a:p>
            <a:pPr algn="just" defTabSz="609630">
              <a:lnSpc>
                <a:spcPts val="1819"/>
              </a:lnSpc>
            </a:pPr>
            <a:endParaRPr lang="en-US" sz="1478">
              <a:solidFill>
                <a:srgbClr val="191919"/>
              </a:solidFill>
              <a:latin typeface="Atkinson Hyperlegible"/>
            </a:endParaRPr>
          </a:p>
        </p:txBody>
      </p:sp>
      <p:sp>
        <p:nvSpPr>
          <p:cNvPr id="7" name="TextBox 7"/>
          <p:cNvSpPr txBox="1"/>
          <p:nvPr/>
        </p:nvSpPr>
        <p:spPr>
          <a:xfrm>
            <a:off x="4322359" y="3403600"/>
            <a:ext cx="2143495" cy="3986604"/>
          </a:xfrm>
          <a:prstGeom prst="rect">
            <a:avLst/>
          </a:prstGeom>
        </p:spPr>
        <p:txBody>
          <a:bodyPr lIns="0" tIns="0" rIns="0" bIns="0" rtlCol="0" anchor="t">
            <a:spAutoFit/>
          </a:bodyPr>
          <a:lstStyle/>
          <a:p>
            <a:pPr marL="319209" lvl="1" indent="-159605" algn="just" defTabSz="609630">
              <a:lnSpc>
                <a:spcPts val="2069"/>
              </a:lnSpc>
              <a:buFont typeface="Arial"/>
              <a:buChar char="•"/>
            </a:pPr>
            <a:r>
              <a:rPr lang="en-US" sz="1478">
                <a:solidFill>
                  <a:srgbClr val="5E17EB"/>
                </a:solidFill>
                <a:latin typeface="Atkinson Hyperlegible Bold"/>
              </a:rPr>
              <a:t>Purpose:</a:t>
            </a:r>
          </a:p>
          <a:p>
            <a:pPr marL="319209" lvl="1" indent="-159605" algn="just" defTabSz="609630">
              <a:lnSpc>
                <a:spcPts val="2069"/>
              </a:lnSpc>
              <a:buFont typeface="Arial"/>
              <a:buChar char="•"/>
            </a:pPr>
            <a:r>
              <a:rPr lang="en-US" sz="1478" u="sng">
                <a:solidFill>
                  <a:srgbClr val="5E17EB"/>
                </a:solidFill>
                <a:latin typeface="Atkinson Hyperlegible Bold"/>
              </a:rPr>
              <a:t>Returns</a:t>
            </a:r>
          </a:p>
          <a:p>
            <a:pPr algn="just" defTabSz="609630">
              <a:lnSpc>
                <a:spcPts val="2069"/>
              </a:lnSpc>
            </a:pPr>
            <a:r>
              <a:rPr lang="en-US" sz="1478">
                <a:solidFill>
                  <a:srgbClr val="5E17EB"/>
                </a:solidFill>
                <a:latin typeface="Atkinson Hyperlegible"/>
              </a:rPr>
              <a:t>          </a:t>
            </a:r>
            <a:r>
              <a:rPr lang="en-US" sz="1478">
                <a:solidFill>
                  <a:srgbClr val="191919"/>
                </a:solidFill>
                <a:latin typeface="Atkinson Hyperlegible"/>
              </a:rPr>
              <a:t>Count: 2 investors </a:t>
            </a:r>
          </a:p>
          <a:p>
            <a:pPr marL="319209" lvl="1" indent="-159605" algn="just" defTabSz="609630">
              <a:lnSpc>
                <a:spcPts val="2069"/>
              </a:lnSpc>
              <a:buFont typeface="Arial"/>
              <a:buChar char="•"/>
            </a:pPr>
            <a:r>
              <a:rPr lang="en-US" sz="1478" u="sng">
                <a:solidFill>
                  <a:srgbClr val="5E17EB"/>
                </a:solidFill>
                <a:latin typeface="Atkinson Hyperlegible Bold"/>
              </a:rPr>
              <a:t>Expectations</a:t>
            </a:r>
            <a:r>
              <a:rPr lang="en-US" sz="1478" u="sng">
                <a:solidFill>
                  <a:srgbClr val="191919"/>
                </a:solidFill>
                <a:latin typeface="Atkinson Hyperlegible"/>
              </a:rPr>
              <a:t>:</a:t>
            </a:r>
          </a:p>
          <a:p>
            <a:pPr algn="just" defTabSz="609630">
              <a:lnSpc>
                <a:spcPts val="2069"/>
              </a:lnSpc>
            </a:pPr>
            <a:endParaRPr lang="en-US" sz="1478" u="sng">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0 investors expected</a:t>
            </a:r>
          </a:p>
          <a:p>
            <a:pPr algn="just" defTabSz="609630">
              <a:lnSpc>
                <a:spcPts val="2069"/>
              </a:lnSpc>
            </a:pPr>
            <a:r>
              <a:rPr lang="en-US" sz="1478">
                <a:solidFill>
                  <a:srgbClr val="191919"/>
                </a:solidFill>
                <a:latin typeface="Atkinson Hyperlegible"/>
              </a:rPr>
              <a:t>         30%-40% returns:      </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1 investor. expected 20%-30% returns.</a:t>
            </a:r>
          </a:p>
          <a:p>
            <a:pPr algn="just" defTabSz="609630">
              <a:lnSpc>
                <a:spcPts val="2069"/>
              </a:lnSpc>
            </a:pPr>
            <a:endParaRPr lang="en-US" sz="1478">
              <a:solidFill>
                <a:srgbClr val="191919"/>
              </a:solidFill>
              <a:latin typeface="Atkinson Hyperlegible"/>
            </a:endParaRPr>
          </a:p>
          <a:p>
            <a:pPr marL="319209" lvl="1" indent="-159605" algn="just" defTabSz="609630">
              <a:lnSpc>
                <a:spcPts val="2069"/>
              </a:lnSpc>
              <a:buFont typeface="Arial"/>
              <a:buChar char="•"/>
            </a:pPr>
            <a:r>
              <a:rPr lang="en-US" sz="1478">
                <a:solidFill>
                  <a:srgbClr val="191919"/>
                </a:solidFill>
                <a:latin typeface="Atkinson Hyperlegible"/>
              </a:rPr>
              <a:t>1 investor expected  10%-20% returns.</a:t>
            </a:r>
          </a:p>
          <a:p>
            <a:pPr algn="just" defTabSz="609630">
              <a:lnSpc>
                <a:spcPts val="2069"/>
              </a:lnSpc>
            </a:pPr>
            <a:endParaRPr lang="en-US" sz="1478">
              <a:solidFill>
                <a:srgbClr val="191919"/>
              </a:solidFill>
              <a:latin typeface="Atkinson Hyperlegible"/>
            </a:endParaRPr>
          </a:p>
          <a:p>
            <a:pPr algn="just" defTabSz="609630">
              <a:lnSpc>
                <a:spcPts val="1819"/>
              </a:lnSpc>
            </a:pPr>
            <a:endParaRPr lang="en-US" sz="1478">
              <a:solidFill>
                <a:srgbClr val="191919"/>
              </a:solidFill>
              <a:latin typeface="Atkinson Hyperlegible"/>
            </a:endParaRPr>
          </a:p>
        </p:txBody>
      </p:sp>
      <p:sp>
        <p:nvSpPr>
          <p:cNvPr id="8" name="AutoShape 8"/>
          <p:cNvSpPr/>
          <p:nvPr/>
        </p:nvSpPr>
        <p:spPr>
          <a:xfrm flipH="1" flipV="1">
            <a:off x="2194038" y="3429000"/>
            <a:ext cx="12700" cy="3429000"/>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AutoShape 9"/>
          <p:cNvSpPr/>
          <p:nvPr/>
        </p:nvSpPr>
        <p:spPr>
          <a:xfrm flipH="1" flipV="1">
            <a:off x="4296959" y="3429047"/>
            <a:ext cx="12700" cy="3429000"/>
          </a:xfrm>
          <a:prstGeom prst="line">
            <a:avLst/>
          </a:prstGeom>
          <a:ln w="38100" cap="flat">
            <a:solidFill>
              <a:srgbClr val="000000"/>
            </a:solidFill>
            <a:prstDash val="solid"/>
            <a:headEnd type="none" w="sm" len="sm"/>
            <a:tailEnd type="none" w="sm" len="sm"/>
          </a:ln>
        </p:spPr>
        <p:txBody>
          <a:bodyPr/>
          <a:lstStyle/>
          <a:p>
            <a:endParaRPr lang="en-IN"/>
          </a:p>
        </p:txBody>
      </p:sp>
      <p:sp>
        <p:nvSpPr>
          <p:cNvPr id="10" name="AutoShape 10"/>
          <p:cNvSpPr/>
          <p:nvPr/>
        </p:nvSpPr>
        <p:spPr>
          <a:xfrm flipH="1" flipV="1">
            <a:off x="6506171" y="3429094"/>
            <a:ext cx="12700" cy="3429000"/>
          </a:xfrm>
          <a:prstGeom prst="line">
            <a:avLst/>
          </a:prstGeom>
          <a:ln w="38100" cap="flat">
            <a:solidFill>
              <a:srgbClr val="000000"/>
            </a:solidFill>
            <a:prstDash val="solid"/>
            <a:headEnd type="none" w="sm" len="sm"/>
            <a:tailEnd type="none" w="sm" len="sm"/>
          </a:ln>
        </p:spPr>
        <p:txBody>
          <a:bodyPr/>
          <a:lstStyle/>
          <a:p>
            <a:endParaRPr lang="en-IN"/>
          </a:p>
        </p:txBody>
      </p:sp>
      <p:sp>
        <p:nvSpPr>
          <p:cNvPr id="11" name="AutoShape 11"/>
          <p:cNvSpPr/>
          <p:nvPr/>
        </p:nvSpPr>
        <p:spPr>
          <a:xfrm flipV="1">
            <a:off x="25450" y="3422744"/>
            <a:ext cx="6518871" cy="12700"/>
          </a:xfrm>
          <a:prstGeom prst="line">
            <a:avLst/>
          </a:prstGeom>
          <a:ln w="38100" cap="flat">
            <a:solidFill>
              <a:srgbClr val="000000"/>
            </a:solidFill>
            <a:prstDash val="solid"/>
            <a:headEnd type="none" w="sm" len="sm"/>
            <a:tailEnd type="none" w="sm" len="sm"/>
          </a:ln>
        </p:spPr>
        <p:txBody>
          <a:bodyPr/>
          <a:lstStyle/>
          <a:p>
            <a:endParaRPr lang="en-IN"/>
          </a:p>
        </p:txBody>
      </p:sp>
      <p:sp>
        <p:nvSpPr>
          <p:cNvPr id="12" name="AutoShape 12"/>
          <p:cNvSpPr/>
          <p:nvPr/>
        </p:nvSpPr>
        <p:spPr>
          <a:xfrm flipV="1">
            <a:off x="-12724" y="6832600"/>
            <a:ext cx="6518871" cy="12700"/>
          </a:xfrm>
          <a:prstGeom prst="line">
            <a:avLst/>
          </a:prstGeom>
          <a:ln w="38100" cap="flat">
            <a:solidFill>
              <a:srgbClr val="000000"/>
            </a:solidFill>
            <a:prstDash val="solid"/>
            <a:headEnd type="none" w="sm" len="sm"/>
            <a:tailEnd type="none" w="sm" len="sm"/>
          </a:ln>
        </p:spPr>
        <p:txBody>
          <a:bodyPr/>
          <a:lstStyle/>
          <a:p>
            <a:endParaRPr lang="en-IN"/>
          </a:p>
        </p:txBody>
      </p:sp>
      <p:sp>
        <p:nvSpPr>
          <p:cNvPr id="13" name="AutoShape 13"/>
          <p:cNvSpPr/>
          <p:nvPr/>
        </p:nvSpPr>
        <p:spPr>
          <a:xfrm flipH="1" flipV="1">
            <a:off x="12725" y="3441841"/>
            <a:ext cx="12700" cy="3429000"/>
          </a:xfrm>
          <a:prstGeom prst="line">
            <a:avLst/>
          </a:prstGeom>
          <a:ln w="38100" cap="flat">
            <a:solidFill>
              <a:srgbClr val="000000"/>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91828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 y="904534"/>
            <a:ext cx="5394635" cy="3308493"/>
          </a:xfrm>
          <a:custGeom>
            <a:avLst/>
            <a:gdLst/>
            <a:ahLst/>
            <a:cxnLst/>
            <a:rect l="l" t="t" r="r" b="b"/>
            <a:pathLst>
              <a:path w="8091953" h="4962739">
                <a:moveTo>
                  <a:pt x="0" y="0"/>
                </a:moveTo>
                <a:lnTo>
                  <a:pt x="8091953" y="0"/>
                </a:lnTo>
                <a:lnTo>
                  <a:pt x="8091953" y="4962738"/>
                </a:lnTo>
                <a:lnTo>
                  <a:pt x="0" y="4962738"/>
                </a:lnTo>
                <a:lnTo>
                  <a:pt x="0" y="0"/>
                </a:lnTo>
                <a:close/>
              </a:path>
            </a:pathLst>
          </a:custGeom>
          <a:blipFill>
            <a:blip r:embed="rId2"/>
            <a:stretch>
              <a:fillRect/>
            </a:stretch>
          </a:blipFill>
        </p:spPr>
        <p:txBody>
          <a:bodyPr/>
          <a:lstStyle/>
          <a:p>
            <a:endParaRPr lang="en-IN"/>
          </a:p>
        </p:txBody>
      </p:sp>
      <p:sp>
        <p:nvSpPr>
          <p:cNvPr id="3" name="Freeform 3"/>
          <p:cNvSpPr/>
          <p:nvPr/>
        </p:nvSpPr>
        <p:spPr>
          <a:xfrm>
            <a:off x="1" y="4213026"/>
            <a:ext cx="5394635" cy="2644974"/>
          </a:xfrm>
          <a:custGeom>
            <a:avLst/>
            <a:gdLst/>
            <a:ahLst/>
            <a:cxnLst/>
            <a:rect l="l" t="t" r="r" b="b"/>
            <a:pathLst>
              <a:path w="8091953" h="3967461">
                <a:moveTo>
                  <a:pt x="0" y="0"/>
                </a:moveTo>
                <a:lnTo>
                  <a:pt x="8091953" y="0"/>
                </a:lnTo>
                <a:lnTo>
                  <a:pt x="8091953" y="3967461"/>
                </a:lnTo>
                <a:lnTo>
                  <a:pt x="0" y="3967461"/>
                </a:lnTo>
                <a:lnTo>
                  <a:pt x="0" y="0"/>
                </a:lnTo>
                <a:close/>
              </a:path>
            </a:pathLst>
          </a:custGeom>
          <a:blipFill>
            <a:blip r:embed="rId3"/>
            <a:stretch>
              <a:fillRect b="-1245"/>
            </a:stretch>
          </a:blipFill>
        </p:spPr>
        <p:txBody>
          <a:bodyPr/>
          <a:lstStyle/>
          <a:p>
            <a:endParaRPr lang="en-IN"/>
          </a:p>
        </p:txBody>
      </p:sp>
      <p:sp>
        <p:nvSpPr>
          <p:cNvPr id="4" name="TextBox 4"/>
          <p:cNvSpPr txBox="1"/>
          <p:nvPr/>
        </p:nvSpPr>
        <p:spPr>
          <a:xfrm>
            <a:off x="1" y="52787"/>
            <a:ext cx="5407335" cy="735522"/>
          </a:xfrm>
          <a:prstGeom prst="rect">
            <a:avLst/>
          </a:prstGeom>
        </p:spPr>
        <p:txBody>
          <a:bodyPr lIns="0" tIns="0" rIns="0" bIns="0" rtlCol="0" anchor="t">
            <a:spAutoFit/>
          </a:bodyPr>
          <a:lstStyle/>
          <a:p>
            <a:pPr marL="460380" lvl="1" indent="-230190" algn="just" defTabSz="609630">
              <a:lnSpc>
                <a:spcPts val="2985"/>
              </a:lnSpc>
              <a:buFont typeface="Arial"/>
              <a:buChar char="•"/>
            </a:pPr>
            <a:r>
              <a:rPr lang="en-US" sz="2132">
                <a:solidFill>
                  <a:srgbClr val="5E17EB"/>
                </a:solidFill>
                <a:latin typeface="Atkinson Hyperlegible Bold"/>
              </a:rPr>
              <a:t>Summarize participants' expectations</a:t>
            </a:r>
          </a:p>
          <a:p>
            <a:pPr algn="just" defTabSz="609630">
              <a:lnSpc>
                <a:spcPts val="2985"/>
              </a:lnSpc>
            </a:pPr>
            <a:r>
              <a:rPr lang="en-US" sz="2132">
                <a:solidFill>
                  <a:srgbClr val="5E17EB"/>
                </a:solidFill>
                <a:latin typeface="Atkinson Hyperlegible"/>
              </a:rPr>
              <a:t>      </a:t>
            </a:r>
            <a:r>
              <a:rPr lang="en-US" sz="2132">
                <a:solidFill>
                  <a:srgbClr val="5E17EB"/>
                </a:solidFill>
                <a:latin typeface="Atkinson Hyperlegible Bold"/>
              </a:rPr>
              <a:t>from investments, using SQL</a:t>
            </a:r>
          </a:p>
        </p:txBody>
      </p:sp>
      <p:sp>
        <p:nvSpPr>
          <p:cNvPr id="5" name="AutoShape 5"/>
          <p:cNvSpPr/>
          <p:nvPr/>
        </p:nvSpPr>
        <p:spPr>
          <a:xfrm flipV="1">
            <a:off x="1" y="4213026"/>
            <a:ext cx="5394635" cy="12700"/>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AutoShape 6"/>
          <p:cNvSpPr/>
          <p:nvPr/>
        </p:nvSpPr>
        <p:spPr>
          <a:xfrm flipV="1">
            <a:off x="-30" y="917234"/>
            <a:ext cx="5394635" cy="12700"/>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AutoShape 7"/>
          <p:cNvSpPr/>
          <p:nvPr/>
        </p:nvSpPr>
        <p:spPr>
          <a:xfrm flipV="1">
            <a:off x="5394635" y="904534"/>
            <a:ext cx="12700" cy="5953466"/>
          </a:xfrm>
          <a:prstGeom prst="line">
            <a:avLst/>
          </a:prstGeom>
          <a:ln w="38100" cap="flat">
            <a:solidFill>
              <a:srgbClr val="000000"/>
            </a:solidFill>
            <a:prstDash val="solid"/>
            <a:headEnd type="none" w="sm" len="sm"/>
            <a:tailEnd type="none" w="sm" len="sm"/>
          </a:ln>
        </p:spPr>
        <p:txBody>
          <a:bodyPr/>
          <a:lstStyle/>
          <a:p>
            <a:endParaRPr lang="en-IN"/>
          </a:p>
        </p:txBody>
      </p:sp>
      <p:sp>
        <p:nvSpPr>
          <p:cNvPr id="8" name="AutoShape 8"/>
          <p:cNvSpPr/>
          <p:nvPr/>
        </p:nvSpPr>
        <p:spPr>
          <a:xfrm flipV="1">
            <a:off x="-60" y="6832600"/>
            <a:ext cx="5394635" cy="12700"/>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AutoShape 9"/>
          <p:cNvSpPr/>
          <p:nvPr/>
        </p:nvSpPr>
        <p:spPr>
          <a:xfrm flipV="1">
            <a:off x="12700" y="929962"/>
            <a:ext cx="12700" cy="5953466"/>
          </a:xfrm>
          <a:prstGeom prst="line">
            <a:avLst/>
          </a:prstGeom>
          <a:ln w="38100" cap="flat">
            <a:solidFill>
              <a:srgbClr val="000000"/>
            </a:solidFill>
            <a:prstDash val="solid"/>
            <a:headEnd type="none" w="sm" len="sm"/>
            <a:tailEnd type="none" w="sm" len="sm"/>
          </a:ln>
        </p:spPr>
        <p:txBody>
          <a:bodyPr/>
          <a:lstStyle/>
          <a:p>
            <a:endParaRPr lang="en-IN"/>
          </a:p>
        </p:txBody>
      </p:sp>
      <p:sp>
        <p:nvSpPr>
          <p:cNvPr id="10" name="AutoShape 10"/>
          <p:cNvSpPr/>
          <p:nvPr/>
        </p:nvSpPr>
        <p:spPr>
          <a:xfrm flipV="1">
            <a:off x="25400" y="90887"/>
            <a:ext cx="12166600" cy="12700"/>
          </a:xfrm>
          <a:prstGeom prst="line">
            <a:avLst/>
          </a:prstGeom>
          <a:ln w="38100" cap="flat">
            <a:solidFill>
              <a:srgbClr val="000000"/>
            </a:solidFill>
            <a:prstDash val="sysDot"/>
            <a:headEnd type="none" w="sm" len="sm"/>
            <a:tailEnd type="none" w="sm" len="sm"/>
          </a:ln>
        </p:spPr>
        <p:txBody>
          <a:bodyPr/>
          <a:lstStyle/>
          <a:p>
            <a:endParaRPr lang="en-IN"/>
          </a:p>
        </p:txBody>
      </p:sp>
      <p:sp>
        <p:nvSpPr>
          <p:cNvPr id="11" name="TextBox 11"/>
          <p:cNvSpPr txBox="1"/>
          <p:nvPr/>
        </p:nvSpPr>
        <p:spPr>
          <a:xfrm>
            <a:off x="5407336" y="776772"/>
            <a:ext cx="6784665" cy="5364417"/>
          </a:xfrm>
          <a:prstGeom prst="rect">
            <a:avLst/>
          </a:prstGeom>
        </p:spPr>
        <p:txBody>
          <a:bodyPr wrap="square" lIns="0" tIns="0" rIns="0" bIns="0" rtlCol="0" anchor="t">
            <a:spAutoFit/>
          </a:bodyPr>
          <a:lstStyle/>
          <a:p>
            <a:pPr defTabSz="609630">
              <a:lnSpc>
                <a:spcPts val="2815"/>
              </a:lnSpc>
            </a:pPr>
            <a:r>
              <a:rPr lang="en-US" sz="2011" dirty="0">
                <a:solidFill>
                  <a:srgbClr val="5E17EB"/>
                </a:solidFill>
                <a:latin typeface="Atkinson Hyperlegible Bold"/>
              </a:rPr>
              <a:t>Summary:</a:t>
            </a:r>
          </a:p>
          <a:p>
            <a:pPr defTabSz="609630">
              <a:lnSpc>
                <a:spcPts val="2815"/>
              </a:lnSpc>
              <a:spcBef>
                <a:spcPct val="0"/>
              </a:spcBef>
            </a:pPr>
            <a:r>
              <a:rPr lang="en-US" sz="2011" dirty="0">
                <a:solidFill>
                  <a:srgbClr val="5E17EB"/>
                </a:solidFill>
                <a:latin typeface="Atkinson Hyperlegible Bold"/>
              </a:rPr>
              <a:t>Wealth Creation:</a:t>
            </a:r>
          </a:p>
          <a:p>
            <a:pPr marL="434210" lvl="1" indent="-217105" defTabSz="609630">
              <a:lnSpc>
                <a:spcPts val="2815"/>
              </a:lnSpc>
              <a:buFont typeface="Arial"/>
              <a:buChar char="•"/>
            </a:pPr>
            <a:r>
              <a:rPr lang="en-US" sz="2011" dirty="0">
                <a:solidFill>
                  <a:srgbClr val="5E17EB"/>
                </a:solidFill>
                <a:latin typeface="Atkinson Hyperlegible Bold"/>
              </a:rPr>
              <a:t>The majority of participants 32 (80%) are investing to create wealth. Most of these investors expect a return between 20%-30%, with a few expecting higher or lower returns.</a:t>
            </a:r>
          </a:p>
          <a:p>
            <a:pPr defTabSz="609630">
              <a:lnSpc>
                <a:spcPts val="2815"/>
              </a:lnSpc>
            </a:pPr>
            <a:endParaRPr lang="en-US" sz="2011" dirty="0">
              <a:solidFill>
                <a:srgbClr val="5E17EB"/>
              </a:solidFill>
              <a:latin typeface="Atkinson Hyperlegible Bold"/>
            </a:endParaRPr>
          </a:p>
          <a:p>
            <a:pPr defTabSz="609630">
              <a:lnSpc>
                <a:spcPts val="2815"/>
              </a:lnSpc>
              <a:spcBef>
                <a:spcPct val="0"/>
              </a:spcBef>
            </a:pPr>
            <a:r>
              <a:rPr lang="en-US" sz="2011" dirty="0">
                <a:solidFill>
                  <a:srgbClr val="5E17EB"/>
                </a:solidFill>
                <a:latin typeface="Atkinson Hyperlegible Bold"/>
              </a:rPr>
              <a:t>Savings for Future:</a:t>
            </a:r>
          </a:p>
          <a:p>
            <a:pPr marL="434210" lvl="1" indent="-217105" defTabSz="609630">
              <a:lnSpc>
                <a:spcPts val="2815"/>
              </a:lnSpc>
              <a:buFont typeface="Arial"/>
              <a:buChar char="•"/>
            </a:pPr>
            <a:r>
              <a:rPr lang="en-US" sz="2011" dirty="0">
                <a:solidFill>
                  <a:srgbClr val="5E17EB"/>
                </a:solidFill>
                <a:latin typeface="Atkinson Hyperlegible Bold"/>
              </a:rPr>
              <a:t>6 (15%) participants invest with the goal of saving for the future. Most of these investors also expect a return between 20%-30%.</a:t>
            </a:r>
          </a:p>
          <a:p>
            <a:pPr defTabSz="609630">
              <a:lnSpc>
                <a:spcPts val="2815"/>
              </a:lnSpc>
            </a:pPr>
            <a:endParaRPr lang="en-US" sz="2011" dirty="0">
              <a:solidFill>
                <a:srgbClr val="5E17EB"/>
              </a:solidFill>
              <a:latin typeface="Atkinson Hyperlegible Bold"/>
            </a:endParaRPr>
          </a:p>
          <a:p>
            <a:pPr defTabSz="609630">
              <a:lnSpc>
                <a:spcPts val="2815"/>
              </a:lnSpc>
              <a:spcBef>
                <a:spcPct val="0"/>
              </a:spcBef>
            </a:pPr>
            <a:r>
              <a:rPr lang="en-US" sz="2011" dirty="0">
                <a:solidFill>
                  <a:srgbClr val="5E17EB"/>
                </a:solidFill>
                <a:latin typeface="Atkinson Hyperlegible Bold"/>
              </a:rPr>
              <a:t>Returns:</a:t>
            </a:r>
          </a:p>
          <a:p>
            <a:pPr marL="434210" lvl="1" indent="-217105" defTabSz="609630">
              <a:lnSpc>
                <a:spcPts val="2815"/>
              </a:lnSpc>
              <a:buFont typeface="Arial"/>
              <a:buChar char="•"/>
            </a:pPr>
            <a:r>
              <a:rPr lang="en-US" sz="2011" dirty="0">
                <a:solidFill>
                  <a:srgbClr val="5E17EB"/>
                </a:solidFill>
                <a:latin typeface="Atkinson Hyperlegible Bold"/>
              </a:rPr>
              <a:t>A smaller group of 2 participants (5%) is primarily focused on earning returns. Their expectations are split between 20%-30% and 10%-20% returns.</a:t>
            </a:r>
          </a:p>
        </p:txBody>
      </p:sp>
    </p:spTree>
    <p:extLst>
      <p:ext uri="{BB962C8B-B14F-4D97-AF65-F5344CB8AC3E}">
        <p14:creationId xmlns:p14="http://schemas.microsoft.com/office/powerpoint/2010/main" val="347661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6942853" cy="3930573"/>
          </a:xfrm>
          <a:custGeom>
            <a:avLst/>
            <a:gdLst/>
            <a:ahLst/>
            <a:cxnLst/>
            <a:rect l="l" t="t" r="r" b="b"/>
            <a:pathLst>
              <a:path w="10414279" h="5895860">
                <a:moveTo>
                  <a:pt x="0" y="0"/>
                </a:moveTo>
                <a:lnTo>
                  <a:pt x="10414279" y="0"/>
                </a:lnTo>
                <a:lnTo>
                  <a:pt x="10414279" y="5895860"/>
                </a:lnTo>
                <a:lnTo>
                  <a:pt x="0" y="5895860"/>
                </a:lnTo>
                <a:lnTo>
                  <a:pt x="0" y="0"/>
                </a:lnTo>
                <a:close/>
              </a:path>
            </a:pathLst>
          </a:custGeom>
          <a:blipFill>
            <a:blip r:embed="rId2"/>
            <a:stretch>
              <a:fillRect/>
            </a:stretch>
          </a:blipFill>
        </p:spPr>
        <p:txBody>
          <a:bodyPr/>
          <a:lstStyle/>
          <a:p>
            <a:endParaRPr lang="en-IN"/>
          </a:p>
        </p:txBody>
      </p:sp>
      <p:sp>
        <p:nvSpPr>
          <p:cNvPr id="3" name="Freeform 3"/>
          <p:cNvSpPr/>
          <p:nvPr/>
        </p:nvSpPr>
        <p:spPr>
          <a:xfrm>
            <a:off x="0" y="3930574"/>
            <a:ext cx="6942853" cy="864519"/>
          </a:xfrm>
          <a:custGeom>
            <a:avLst/>
            <a:gdLst/>
            <a:ahLst/>
            <a:cxnLst/>
            <a:rect l="l" t="t" r="r" b="b"/>
            <a:pathLst>
              <a:path w="10414279" h="1296779">
                <a:moveTo>
                  <a:pt x="0" y="0"/>
                </a:moveTo>
                <a:lnTo>
                  <a:pt x="10414279" y="0"/>
                </a:lnTo>
                <a:lnTo>
                  <a:pt x="10414279" y="1296779"/>
                </a:lnTo>
                <a:lnTo>
                  <a:pt x="0" y="1296779"/>
                </a:lnTo>
                <a:lnTo>
                  <a:pt x="0" y="0"/>
                </a:lnTo>
                <a:close/>
              </a:path>
            </a:pathLst>
          </a:custGeom>
          <a:blipFill>
            <a:blip r:embed="rId3"/>
            <a:stretch>
              <a:fillRect r="-682"/>
            </a:stretch>
          </a:blipFill>
        </p:spPr>
        <p:txBody>
          <a:bodyPr/>
          <a:lstStyle/>
          <a:p>
            <a:endParaRPr lang="en-IN"/>
          </a:p>
        </p:txBody>
      </p:sp>
      <p:sp>
        <p:nvSpPr>
          <p:cNvPr id="4" name="TextBox 4"/>
          <p:cNvSpPr txBox="1"/>
          <p:nvPr/>
        </p:nvSpPr>
        <p:spPr>
          <a:xfrm>
            <a:off x="6942853" y="-38100"/>
            <a:ext cx="5164835" cy="6461321"/>
          </a:xfrm>
          <a:prstGeom prst="rect">
            <a:avLst/>
          </a:prstGeom>
        </p:spPr>
        <p:txBody>
          <a:bodyPr lIns="0" tIns="0" rIns="0" bIns="0" rtlCol="0" anchor="t">
            <a:spAutoFit/>
          </a:bodyPr>
          <a:lstStyle/>
          <a:p>
            <a:pPr algn="ctr" defTabSz="609630">
              <a:lnSpc>
                <a:spcPts val="2644"/>
              </a:lnSpc>
            </a:pPr>
            <a:r>
              <a:rPr lang="en-US" sz="1889" u="sng">
                <a:solidFill>
                  <a:srgbClr val="5E17EB"/>
                </a:solidFill>
                <a:latin typeface="Atkinson Hyperlegible Bold"/>
              </a:rPr>
              <a:t>Insights from Correlation Values</a:t>
            </a:r>
          </a:p>
          <a:p>
            <a:pPr algn="just" defTabSz="609630">
              <a:lnSpc>
                <a:spcPts val="2364"/>
              </a:lnSpc>
            </a:pPr>
            <a:endParaRPr lang="en-US" sz="1889" u="sng">
              <a:solidFill>
                <a:srgbClr val="5E17EB"/>
              </a:solidFill>
              <a:latin typeface="Atkinson Hyperlegible Bold"/>
            </a:endParaRPr>
          </a:p>
          <a:p>
            <a:pPr algn="just" defTabSz="609630">
              <a:lnSpc>
                <a:spcPts val="2364"/>
              </a:lnSpc>
            </a:pPr>
            <a:r>
              <a:rPr lang="en-US" sz="1689">
                <a:solidFill>
                  <a:srgbClr val="191919"/>
                </a:solidFill>
                <a:latin typeface="Atkinson Hyperlegible"/>
              </a:rPr>
              <a:t>1. </a:t>
            </a:r>
            <a:r>
              <a:rPr lang="en-US" sz="1689">
                <a:solidFill>
                  <a:srgbClr val="191919"/>
                </a:solidFill>
                <a:latin typeface="Atkinson Hyperlegible Bold"/>
              </a:rPr>
              <a:t>Age and Investment Duration (0.06):</a:t>
            </a:r>
          </a:p>
          <a:p>
            <a:pPr algn="just" defTabSz="609630">
              <a:lnSpc>
                <a:spcPts val="2364"/>
              </a:lnSpc>
            </a:pPr>
            <a:r>
              <a:rPr lang="en-US" sz="1689">
                <a:solidFill>
                  <a:srgbClr val="191919"/>
                </a:solidFill>
                <a:latin typeface="Atkinson Hyperlegible"/>
              </a:rPr>
              <a:t>    Almost no relationship. Age doesn't significantly impact investment duration.</a:t>
            </a:r>
          </a:p>
          <a:p>
            <a:pPr algn="just" defTabSz="609630">
              <a:lnSpc>
                <a:spcPts val="2364"/>
              </a:lnSpc>
            </a:pPr>
            <a:endParaRPr lang="en-US" sz="1689">
              <a:solidFill>
                <a:srgbClr val="191919"/>
              </a:solidFill>
              <a:latin typeface="Atkinson Hyperlegible"/>
            </a:endParaRPr>
          </a:p>
          <a:p>
            <a:pPr algn="just" defTabSz="609630">
              <a:lnSpc>
                <a:spcPts val="2364"/>
              </a:lnSpc>
            </a:pPr>
            <a:r>
              <a:rPr lang="en-US" sz="1689">
                <a:solidFill>
                  <a:srgbClr val="191919"/>
                </a:solidFill>
                <a:latin typeface="Atkinson Hyperlegible"/>
              </a:rPr>
              <a:t>2. </a:t>
            </a:r>
            <a:r>
              <a:rPr lang="en-US" sz="1689">
                <a:solidFill>
                  <a:srgbClr val="191919"/>
                </a:solidFill>
                <a:latin typeface="Atkinson Hyperlegible Bold"/>
              </a:rPr>
              <a:t>Age and Expected Returns (-0.09):</a:t>
            </a:r>
          </a:p>
          <a:p>
            <a:pPr algn="just" defTabSz="609630">
              <a:lnSpc>
                <a:spcPts val="2364"/>
              </a:lnSpc>
            </a:pPr>
            <a:r>
              <a:rPr lang="en-US" sz="1689">
                <a:solidFill>
                  <a:srgbClr val="191919"/>
                </a:solidFill>
                <a:latin typeface="Atkinson Hyperlegible"/>
              </a:rPr>
              <a:t>  Weak inverse relationship. Younger investors slightly expect higher returns.</a:t>
            </a:r>
          </a:p>
          <a:p>
            <a:pPr algn="just" defTabSz="609630">
              <a:lnSpc>
                <a:spcPts val="2364"/>
              </a:lnSpc>
            </a:pPr>
            <a:endParaRPr lang="en-US" sz="1689">
              <a:solidFill>
                <a:srgbClr val="191919"/>
              </a:solidFill>
              <a:latin typeface="Atkinson Hyperlegible"/>
            </a:endParaRPr>
          </a:p>
          <a:p>
            <a:pPr algn="just" defTabSz="609630">
              <a:lnSpc>
                <a:spcPts val="2364"/>
              </a:lnSpc>
            </a:pPr>
            <a:r>
              <a:rPr lang="en-US" sz="1689">
                <a:solidFill>
                  <a:srgbClr val="191919"/>
                </a:solidFill>
                <a:latin typeface="Atkinson Hyperlegible"/>
              </a:rPr>
              <a:t>3. </a:t>
            </a:r>
            <a:r>
              <a:rPr lang="en-US" sz="1689">
                <a:solidFill>
                  <a:srgbClr val="191919"/>
                </a:solidFill>
                <a:latin typeface="Atkinson Hyperlegible Bold"/>
              </a:rPr>
              <a:t>Investment Duration and Expected Returns (0.26</a:t>
            </a:r>
            <a:r>
              <a:rPr lang="en-US" sz="1689">
                <a:solidFill>
                  <a:srgbClr val="191919"/>
                </a:solidFill>
                <a:latin typeface="Atkinson Hyperlegible"/>
              </a:rPr>
              <a:t>) :</a:t>
            </a:r>
          </a:p>
          <a:p>
            <a:pPr algn="just" defTabSz="609630">
              <a:lnSpc>
                <a:spcPts val="2364"/>
              </a:lnSpc>
            </a:pPr>
            <a:r>
              <a:rPr lang="en-US" sz="1689">
                <a:solidFill>
                  <a:srgbClr val="191919"/>
                </a:solidFill>
                <a:latin typeface="Atkinson Hyperlegible"/>
              </a:rPr>
              <a:t>    Moderate positive relationship. Longer investment durations are associated with higher expected returns.</a:t>
            </a:r>
          </a:p>
          <a:p>
            <a:pPr algn="just" defTabSz="609630">
              <a:lnSpc>
                <a:spcPts val="2364"/>
              </a:lnSpc>
            </a:pPr>
            <a:endParaRPr lang="en-US" sz="1689">
              <a:solidFill>
                <a:srgbClr val="191919"/>
              </a:solidFill>
              <a:latin typeface="Atkinson Hyperlegible"/>
            </a:endParaRPr>
          </a:p>
          <a:p>
            <a:pPr algn="just" defTabSz="609630">
              <a:lnSpc>
                <a:spcPts val="2364"/>
              </a:lnSpc>
            </a:pPr>
            <a:r>
              <a:rPr lang="en-US" sz="1689">
                <a:solidFill>
                  <a:srgbClr val="191919"/>
                </a:solidFill>
                <a:latin typeface="Atkinson Hyperlegible Bold"/>
              </a:rPr>
              <a:t>Summary</a:t>
            </a:r>
          </a:p>
          <a:p>
            <a:pPr algn="just" defTabSz="609630">
              <a:lnSpc>
                <a:spcPts val="2364"/>
              </a:lnSpc>
            </a:pPr>
            <a:r>
              <a:rPr lang="en-US" sz="1689">
                <a:solidFill>
                  <a:srgbClr val="191919"/>
                </a:solidFill>
                <a:latin typeface="Atkinson Hyperlegible Bold"/>
              </a:rPr>
              <a:t>Age vs. Duration</a:t>
            </a:r>
            <a:r>
              <a:rPr lang="en-US" sz="1689">
                <a:solidFill>
                  <a:srgbClr val="191919"/>
                </a:solidFill>
                <a:latin typeface="Atkinson Hyperlegible"/>
              </a:rPr>
              <a:t>: Age has minimal effect on investment duration.</a:t>
            </a:r>
          </a:p>
          <a:p>
            <a:pPr algn="just" defTabSz="609630">
              <a:lnSpc>
                <a:spcPts val="2364"/>
              </a:lnSpc>
            </a:pPr>
            <a:r>
              <a:rPr lang="en-US" sz="1689">
                <a:solidFill>
                  <a:srgbClr val="191919"/>
                </a:solidFill>
                <a:latin typeface="Atkinson Hyperlegible Bold"/>
              </a:rPr>
              <a:t>Age vs. Returns: </a:t>
            </a:r>
            <a:r>
              <a:rPr lang="en-US" sz="1689">
                <a:solidFill>
                  <a:srgbClr val="191919"/>
                </a:solidFill>
                <a:latin typeface="Atkinson Hyperlegible"/>
              </a:rPr>
              <a:t>Younger participants have slightly higher return expectations.</a:t>
            </a:r>
          </a:p>
          <a:p>
            <a:pPr algn="just" defTabSz="609630">
              <a:lnSpc>
                <a:spcPts val="2364"/>
              </a:lnSpc>
            </a:pPr>
            <a:r>
              <a:rPr lang="en-US" sz="1689">
                <a:solidFill>
                  <a:srgbClr val="191919"/>
                </a:solidFill>
                <a:latin typeface="Atkinson Hyperlegible Bold"/>
              </a:rPr>
              <a:t>Duration vs. Returns:</a:t>
            </a:r>
            <a:r>
              <a:rPr lang="en-US" sz="1689">
                <a:solidFill>
                  <a:srgbClr val="191919"/>
                </a:solidFill>
                <a:latin typeface="Atkinson Hyperlegible"/>
              </a:rPr>
              <a:t> Longer investments tend to have higher expected returns.</a:t>
            </a:r>
          </a:p>
        </p:txBody>
      </p:sp>
      <p:sp>
        <p:nvSpPr>
          <p:cNvPr id="5" name="TextBox 5"/>
          <p:cNvSpPr txBox="1"/>
          <p:nvPr/>
        </p:nvSpPr>
        <p:spPr>
          <a:xfrm>
            <a:off x="0" y="5100223"/>
            <a:ext cx="6942853" cy="587790"/>
          </a:xfrm>
          <a:prstGeom prst="rect">
            <a:avLst/>
          </a:prstGeom>
        </p:spPr>
        <p:txBody>
          <a:bodyPr lIns="0" tIns="0" rIns="0" bIns="0" rtlCol="0" anchor="t">
            <a:spAutoFit/>
          </a:bodyPr>
          <a:lstStyle/>
          <a:p>
            <a:pPr defTabSz="609630">
              <a:lnSpc>
                <a:spcPts val="2356"/>
              </a:lnSpc>
              <a:spcBef>
                <a:spcPct val="0"/>
              </a:spcBef>
            </a:pPr>
            <a:r>
              <a:rPr lang="en-US" sz="1683">
                <a:solidFill>
                  <a:srgbClr val="000000"/>
                </a:solidFill>
                <a:latin typeface="Atkinson Hyperlegible Bold"/>
              </a:rPr>
              <a:t>Used the ‘CORREL’ function in Excel to calculate the correlations between the columns.</a:t>
            </a:r>
          </a:p>
        </p:txBody>
      </p:sp>
    </p:spTree>
    <p:extLst>
      <p:ext uri="{BB962C8B-B14F-4D97-AF65-F5344CB8AC3E}">
        <p14:creationId xmlns:p14="http://schemas.microsoft.com/office/powerpoint/2010/main" val="374797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260681" y="3529257"/>
            <a:ext cx="5931319" cy="3328743"/>
          </a:xfrm>
          <a:custGeom>
            <a:avLst/>
            <a:gdLst/>
            <a:ahLst/>
            <a:cxnLst/>
            <a:rect l="l" t="t" r="r" b="b"/>
            <a:pathLst>
              <a:path w="8896978" h="4993114">
                <a:moveTo>
                  <a:pt x="0" y="0"/>
                </a:moveTo>
                <a:lnTo>
                  <a:pt x="8896978" y="0"/>
                </a:lnTo>
                <a:lnTo>
                  <a:pt x="8896978" y="4993114"/>
                </a:lnTo>
                <a:lnTo>
                  <a:pt x="0" y="4993114"/>
                </a:lnTo>
                <a:lnTo>
                  <a:pt x="0" y="0"/>
                </a:lnTo>
                <a:close/>
              </a:path>
            </a:pathLst>
          </a:custGeom>
          <a:blipFill>
            <a:blip r:embed="rId2"/>
            <a:stretch>
              <a:fillRect l="-3763" r="-8676"/>
            </a:stretch>
          </a:blipFill>
        </p:spPr>
        <p:txBody>
          <a:bodyPr/>
          <a:lstStyle/>
          <a:p>
            <a:endParaRPr lang="en-IN"/>
          </a:p>
        </p:txBody>
      </p:sp>
      <p:sp>
        <p:nvSpPr>
          <p:cNvPr id="3" name="Freeform 3"/>
          <p:cNvSpPr/>
          <p:nvPr/>
        </p:nvSpPr>
        <p:spPr>
          <a:xfrm>
            <a:off x="6260681" y="76757"/>
            <a:ext cx="5931319" cy="3352243"/>
          </a:xfrm>
          <a:custGeom>
            <a:avLst/>
            <a:gdLst/>
            <a:ahLst/>
            <a:cxnLst/>
            <a:rect l="l" t="t" r="r" b="b"/>
            <a:pathLst>
              <a:path w="8896978" h="5028365">
                <a:moveTo>
                  <a:pt x="0" y="0"/>
                </a:moveTo>
                <a:lnTo>
                  <a:pt x="8896978" y="0"/>
                </a:lnTo>
                <a:lnTo>
                  <a:pt x="8896978" y="5028365"/>
                </a:lnTo>
                <a:lnTo>
                  <a:pt x="0" y="5028365"/>
                </a:lnTo>
                <a:lnTo>
                  <a:pt x="0" y="0"/>
                </a:lnTo>
                <a:close/>
              </a:path>
            </a:pathLst>
          </a:custGeom>
          <a:blipFill>
            <a:blip r:embed="rId3"/>
            <a:stretch>
              <a:fillRect l="-3198" r="-11230"/>
            </a:stretch>
          </a:blipFill>
        </p:spPr>
        <p:txBody>
          <a:bodyPr/>
          <a:lstStyle/>
          <a:p>
            <a:endParaRPr lang="en-IN"/>
          </a:p>
        </p:txBody>
      </p:sp>
      <p:sp>
        <p:nvSpPr>
          <p:cNvPr id="4" name="Freeform 4"/>
          <p:cNvSpPr/>
          <p:nvPr/>
        </p:nvSpPr>
        <p:spPr>
          <a:xfrm>
            <a:off x="70805" y="3529257"/>
            <a:ext cx="6119071" cy="3328743"/>
          </a:xfrm>
          <a:custGeom>
            <a:avLst/>
            <a:gdLst/>
            <a:ahLst/>
            <a:cxnLst/>
            <a:rect l="l" t="t" r="r" b="b"/>
            <a:pathLst>
              <a:path w="9178606" h="4993114">
                <a:moveTo>
                  <a:pt x="0" y="0"/>
                </a:moveTo>
                <a:lnTo>
                  <a:pt x="9178606" y="0"/>
                </a:lnTo>
                <a:lnTo>
                  <a:pt x="9178606" y="4993114"/>
                </a:lnTo>
                <a:lnTo>
                  <a:pt x="0" y="4993114"/>
                </a:lnTo>
                <a:lnTo>
                  <a:pt x="0" y="0"/>
                </a:lnTo>
                <a:close/>
              </a:path>
            </a:pathLst>
          </a:custGeom>
          <a:blipFill>
            <a:blip r:embed="rId4"/>
            <a:stretch>
              <a:fillRect l="-1157" r="-1157"/>
            </a:stretch>
          </a:blipFill>
        </p:spPr>
        <p:txBody>
          <a:bodyPr/>
          <a:lstStyle/>
          <a:p>
            <a:endParaRPr lang="en-IN"/>
          </a:p>
        </p:txBody>
      </p:sp>
      <p:sp>
        <p:nvSpPr>
          <p:cNvPr id="5" name="Freeform 5"/>
          <p:cNvSpPr/>
          <p:nvPr/>
        </p:nvSpPr>
        <p:spPr>
          <a:xfrm>
            <a:off x="0" y="2649424"/>
            <a:ext cx="6260681" cy="779576"/>
          </a:xfrm>
          <a:custGeom>
            <a:avLst/>
            <a:gdLst/>
            <a:ahLst/>
            <a:cxnLst/>
            <a:rect l="l" t="t" r="r" b="b"/>
            <a:pathLst>
              <a:path w="9391022" h="1169364">
                <a:moveTo>
                  <a:pt x="0" y="0"/>
                </a:moveTo>
                <a:lnTo>
                  <a:pt x="9391022" y="0"/>
                </a:lnTo>
                <a:lnTo>
                  <a:pt x="9391022" y="1169364"/>
                </a:lnTo>
                <a:lnTo>
                  <a:pt x="0" y="1169364"/>
                </a:lnTo>
                <a:lnTo>
                  <a:pt x="0" y="0"/>
                </a:lnTo>
                <a:close/>
              </a:path>
            </a:pathLst>
          </a:custGeom>
          <a:blipFill>
            <a:blip r:embed="rId5"/>
            <a:stretch>
              <a:fillRect r="-682"/>
            </a:stretch>
          </a:blipFill>
        </p:spPr>
        <p:txBody>
          <a:bodyPr/>
          <a:lstStyle/>
          <a:p>
            <a:endParaRPr lang="en-IN"/>
          </a:p>
        </p:txBody>
      </p:sp>
      <p:sp>
        <p:nvSpPr>
          <p:cNvPr id="6" name="TextBox 6"/>
          <p:cNvSpPr txBox="1"/>
          <p:nvPr/>
        </p:nvSpPr>
        <p:spPr>
          <a:xfrm>
            <a:off x="70805" y="1968274"/>
            <a:ext cx="6189876" cy="515077"/>
          </a:xfrm>
          <a:prstGeom prst="rect">
            <a:avLst/>
          </a:prstGeom>
        </p:spPr>
        <p:txBody>
          <a:bodyPr lIns="0" tIns="0" rIns="0" bIns="0" rtlCol="0" anchor="t">
            <a:spAutoFit/>
          </a:bodyPr>
          <a:lstStyle/>
          <a:p>
            <a:pPr defTabSz="609630">
              <a:lnSpc>
                <a:spcPts val="2101"/>
              </a:lnSpc>
              <a:spcBef>
                <a:spcPct val="0"/>
              </a:spcBef>
            </a:pPr>
            <a:r>
              <a:rPr lang="en-US" sz="1500">
                <a:solidFill>
                  <a:srgbClr val="000000"/>
                </a:solidFill>
                <a:latin typeface="Atkinson Hyperlegible Bold"/>
              </a:rPr>
              <a:t>Used the ‘CORREL’ function in Excel to calculate the correlations between the columns.</a:t>
            </a:r>
          </a:p>
        </p:txBody>
      </p:sp>
      <p:sp>
        <p:nvSpPr>
          <p:cNvPr id="7" name="TextBox 7"/>
          <p:cNvSpPr txBox="1"/>
          <p:nvPr/>
        </p:nvSpPr>
        <p:spPr>
          <a:xfrm>
            <a:off x="0" y="557"/>
            <a:ext cx="6260681" cy="1397434"/>
          </a:xfrm>
          <a:prstGeom prst="rect">
            <a:avLst/>
          </a:prstGeom>
        </p:spPr>
        <p:txBody>
          <a:bodyPr lIns="0" tIns="0" rIns="0" bIns="0" rtlCol="0" anchor="t">
            <a:spAutoFit/>
          </a:bodyPr>
          <a:lstStyle/>
          <a:p>
            <a:pPr algn="ctr" defTabSz="609630">
              <a:lnSpc>
                <a:spcPts val="5666"/>
              </a:lnSpc>
              <a:spcBef>
                <a:spcPct val="0"/>
              </a:spcBef>
            </a:pPr>
            <a:r>
              <a:rPr lang="en-US" sz="4048">
                <a:solidFill>
                  <a:srgbClr val="004AAD"/>
                </a:solidFill>
                <a:latin typeface="Atkinson Hyperlegible Bold"/>
              </a:rPr>
              <a:t>Correlation analysis using ‘EXCEL’</a:t>
            </a:r>
          </a:p>
        </p:txBody>
      </p:sp>
    </p:spTree>
    <p:extLst>
      <p:ext uri="{BB962C8B-B14F-4D97-AF65-F5344CB8AC3E}">
        <p14:creationId xmlns:p14="http://schemas.microsoft.com/office/powerpoint/2010/main" val="203022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0" y="575474"/>
            <a:ext cx="12192000" cy="6282526"/>
          </a:xfrm>
          <a:custGeom>
            <a:avLst/>
            <a:gdLst/>
            <a:ahLst/>
            <a:cxnLst/>
            <a:rect l="l" t="t" r="r" b="b"/>
            <a:pathLst>
              <a:path w="18288000" h="9423789">
                <a:moveTo>
                  <a:pt x="0" y="0"/>
                </a:moveTo>
                <a:lnTo>
                  <a:pt x="18288000" y="0"/>
                </a:lnTo>
                <a:lnTo>
                  <a:pt x="18288000" y="9423789"/>
                </a:lnTo>
                <a:lnTo>
                  <a:pt x="0" y="942378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788989" y="-69850"/>
            <a:ext cx="3750205" cy="595804"/>
          </a:xfrm>
          <a:prstGeom prst="rect">
            <a:avLst/>
          </a:prstGeom>
        </p:spPr>
        <p:txBody>
          <a:bodyPr lIns="0" tIns="0" rIns="0" bIns="0" rtlCol="0" anchor="t">
            <a:spAutoFit/>
          </a:bodyPr>
          <a:lstStyle/>
          <a:p>
            <a:pPr algn="ctr" defTabSz="609630">
              <a:lnSpc>
                <a:spcPts val="5052"/>
              </a:lnSpc>
            </a:pPr>
            <a:r>
              <a:rPr lang="en-US" sz="3608" dirty="0">
                <a:solidFill>
                  <a:srgbClr val="F8F8F8"/>
                </a:solidFill>
                <a:latin typeface="Canva Sans Bold"/>
              </a:rPr>
              <a:t>Excel Dashboard</a:t>
            </a:r>
          </a:p>
        </p:txBody>
      </p:sp>
    </p:spTree>
    <p:extLst>
      <p:ext uri="{BB962C8B-B14F-4D97-AF65-F5344CB8AC3E}">
        <p14:creationId xmlns:p14="http://schemas.microsoft.com/office/powerpoint/2010/main" val="15349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7415057" cy="4189298"/>
          </a:xfrm>
          <a:custGeom>
            <a:avLst/>
            <a:gdLst/>
            <a:ahLst/>
            <a:cxnLst/>
            <a:rect l="l" t="t" r="r" b="b"/>
            <a:pathLst>
              <a:path w="11122586" h="6283947">
                <a:moveTo>
                  <a:pt x="0" y="0"/>
                </a:moveTo>
                <a:lnTo>
                  <a:pt x="11122586" y="0"/>
                </a:lnTo>
                <a:lnTo>
                  <a:pt x="11122586" y="6283947"/>
                </a:lnTo>
                <a:lnTo>
                  <a:pt x="0" y="628394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700830" y="-18626"/>
            <a:ext cx="4491170" cy="7365927"/>
          </a:xfrm>
          <a:prstGeom prst="rect">
            <a:avLst/>
          </a:prstGeom>
        </p:spPr>
        <p:txBody>
          <a:bodyPr lIns="0" tIns="0" rIns="0" bIns="0" rtlCol="0" anchor="t">
            <a:spAutoFit/>
          </a:bodyPr>
          <a:lstStyle/>
          <a:p>
            <a:pPr defTabSz="609630">
              <a:lnSpc>
                <a:spcPts val="1773"/>
              </a:lnSpc>
              <a:spcBef>
                <a:spcPct val="0"/>
              </a:spcBef>
            </a:pPr>
            <a:r>
              <a:rPr lang="en-US" sz="1266" u="sng">
                <a:solidFill>
                  <a:srgbClr val="000000"/>
                </a:solidFill>
                <a:latin typeface="Atkinson Hyperlegible Bold"/>
              </a:rPr>
              <a:t>Dataset Summary</a:t>
            </a:r>
          </a:p>
          <a:p>
            <a:pPr defTabSz="609630">
              <a:lnSpc>
                <a:spcPts val="1773"/>
              </a:lnSpc>
              <a:spcBef>
                <a:spcPct val="0"/>
              </a:spcBef>
            </a:pPr>
            <a:endParaRPr lang="en-US" sz="1266" u="sng">
              <a:solidFill>
                <a:srgbClr val="000000"/>
              </a:solidFill>
              <a:latin typeface="Atkinson Hyperlegible Bold"/>
            </a:endParaRPr>
          </a:p>
          <a:p>
            <a:pPr defTabSz="609630">
              <a:lnSpc>
                <a:spcPts val="1773"/>
              </a:lnSpc>
              <a:spcBef>
                <a:spcPct val="0"/>
              </a:spcBef>
            </a:pPr>
            <a:r>
              <a:rPr lang="en-US" sz="1266">
                <a:solidFill>
                  <a:srgbClr val="000000"/>
                </a:solidFill>
                <a:latin typeface="Atkinson Hyperlegible Bold"/>
              </a:rPr>
              <a:t>Total Entries</a:t>
            </a:r>
            <a:r>
              <a:rPr lang="en-US" sz="1266">
                <a:solidFill>
                  <a:srgbClr val="000000"/>
                </a:solidFill>
                <a:latin typeface="Atkinson Hyperlegible"/>
              </a:rPr>
              <a:t> : 40 rows</a:t>
            </a:r>
          </a:p>
          <a:p>
            <a:pPr defTabSz="609630">
              <a:lnSpc>
                <a:spcPts val="1773"/>
              </a:lnSpc>
              <a:spcBef>
                <a:spcPct val="0"/>
              </a:spcBef>
            </a:pPr>
            <a:r>
              <a:rPr lang="en-US" sz="1266">
                <a:solidFill>
                  <a:srgbClr val="000000"/>
                </a:solidFill>
                <a:latin typeface="Atkinson Hyperlegible Bold"/>
              </a:rPr>
              <a:t>Total Columns</a:t>
            </a:r>
            <a:r>
              <a:rPr lang="en-US" sz="1266">
                <a:solidFill>
                  <a:srgbClr val="000000"/>
                </a:solidFill>
                <a:latin typeface="Atkinson Hyperlegible"/>
              </a:rPr>
              <a:t> : 24 columns</a:t>
            </a:r>
          </a:p>
          <a:p>
            <a:pPr defTabSz="609630">
              <a:lnSpc>
                <a:spcPts val="1773"/>
              </a:lnSpc>
              <a:spcBef>
                <a:spcPct val="0"/>
              </a:spcBef>
            </a:pPr>
            <a:endParaRPr lang="en-US" sz="1266">
              <a:solidFill>
                <a:srgbClr val="000000"/>
              </a:solidFill>
              <a:latin typeface="Atkinson Hyperlegible"/>
            </a:endParaRPr>
          </a:p>
          <a:p>
            <a:pPr defTabSz="609630">
              <a:lnSpc>
                <a:spcPts val="1773"/>
              </a:lnSpc>
              <a:spcBef>
                <a:spcPct val="0"/>
              </a:spcBef>
            </a:pPr>
            <a:r>
              <a:rPr lang="en-US" sz="1266">
                <a:solidFill>
                  <a:srgbClr val="000000"/>
                </a:solidFill>
                <a:latin typeface="Atkinson Hyperlegible Bold"/>
              </a:rPr>
              <a:t>Key Statistical Measures for Selected Columns</a:t>
            </a:r>
          </a:p>
          <a:p>
            <a:pPr defTabSz="609630">
              <a:lnSpc>
                <a:spcPts val="1773"/>
              </a:lnSpc>
              <a:spcBef>
                <a:spcPct val="0"/>
              </a:spcBef>
            </a:pPr>
            <a:endParaRPr lang="en-US" sz="1266">
              <a:solidFill>
                <a:srgbClr val="000000"/>
              </a:solidFill>
              <a:latin typeface="Atkinson Hyperlegible Bold"/>
            </a:endParaRPr>
          </a:p>
          <a:p>
            <a:pPr defTabSz="609630">
              <a:lnSpc>
                <a:spcPts val="1773"/>
              </a:lnSpc>
              <a:spcBef>
                <a:spcPct val="0"/>
              </a:spcBef>
            </a:pPr>
            <a:r>
              <a:rPr lang="en-US" sz="1266">
                <a:solidFill>
                  <a:srgbClr val="000000"/>
                </a:solidFill>
                <a:latin typeface="Atkinson Hyperlegible"/>
              </a:rPr>
              <a:t>     </a:t>
            </a:r>
            <a:r>
              <a:rPr lang="en-US" sz="1266">
                <a:solidFill>
                  <a:srgbClr val="000000"/>
                </a:solidFill>
                <a:latin typeface="Atkinson Hyperlegible Bold"/>
              </a:rPr>
              <a:t>Age</a:t>
            </a:r>
          </a:p>
          <a:p>
            <a:pPr defTabSz="609630">
              <a:lnSpc>
                <a:spcPts val="1773"/>
              </a:lnSpc>
              <a:spcBef>
                <a:spcPct val="0"/>
              </a:spcBef>
            </a:pPr>
            <a:r>
              <a:rPr lang="en-US" sz="1266">
                <a:solidFill>
                  <a:srgbClr val="000000"/>
                </a:solidFill>
                <a:latin typeface="Atkinson Hyperlegible"/>
              </a:rPr>
              <a:t>- Mean : 27.8 years</a:t>
            </a:r>
          </a:p>
          <a:p>
            <a:pPr defTabSz="609630">
              <a:lnSpc>
                <a:spcPts val="1773"/>
              </a:lnSpc>
              <a:spcBef>
                <a:spcPct val="0"/>
              </a:spcBef>
            </a:pPr>
            <a:r>
              <a:rPr lang="en-US" sz="1266">
                <a:solidFill>
                  <a:srgbClr val="000000"/>
                </a:solidFill>
                <a:latin typeface="Atkinson Hyperlegible"/>
              </a:rPr>
              <a:t>- Median : 27 years</a:t>
            </a:r>
          </a:p>
          <a:p>
            <a:pPr defTabSz="609630">
              <a:lnSpc>
                <a:spcPts val="1773"/>
              </a:lnSpc>
              <a:spcBef>
                <a:spcPct val="0"/>
              </a:spcBef>
            </a:pPr>
            <a:r>
              <a:rPr lang="en-US" sz="1266">
                <a:solidFill>
                  <a:srgbClr val="000000"/>
                </a:solidFill>
                <a:latin typeface="Atkinson Hyperlegible"/>
              </a:rPr>
              <a:t>- Mode : 27 years</a:t>
            </a:r>
          </a:p>
          <a:p>
            <a:pPr defTabSz="609630">
              <a:lnSpc>
                <a:spcPts val="1773"/>
              </a:lnSpc>
              <a:spcBef>
                <a:spcPct val="0"/>
              </a:spcBef>
            </a:pPr>
            <a:r>
              <a:rPr lang="en-US" sz="1266">
                <a:solidFill>
                  <a:srgbClr val="000000"/>
                </a:solidFill>
                <a:latin typeface="Atkinson Hyperlegible"/>
              </a:rPr>
              <a:t>- Range : 21 to 35 years</a:t>
            </a:r>
          </a:p>
          <a:p>
            <a:pPr defTabSz="609630">
              <a:lnSpc>
                <a:spcPts val="1773"/>
              </a:lnSpc>
              <a:spcBef>
                <a:spcPct val="0"/>
              </a:spcBef>
            </a:pPr>
            <a:endParaRPr lang="en-US" sz="1266">
              <a:solidFill>
                <a:srgbClr val="000000"/>
              </a:solidFill>
              <a:latin typeface="Atkinson Hyperlegible"/>
            </a:endParaRPr>
          </a:p>
          <a:p>
            <a:pPr defTabSz="609630">
              <a:lnSpc>
                <a:spcPts val="1773"/>
              </a:lnSpc>
              <a:spcBef>
                <a:spcPct val="0"/>
              </a:spcBef>
            </a:pPr>
            <a:r>
              <a:rPr lang="en-US" sz="1266">
                <a:solidFill>
                  <a:srgbClr val="000000"/>
                </a:solidFill>
                <a:latin typeface="Atkinson Hyperlegible Bold"/>
              </a:rPr>
              <a:t>Investment Avenues (Average Investment in Units)</a:t>
            </a:r>
          </a:p>
          <a:p>
            <a:pPr defTabSz="609630">
              <a:lnSpc>
                <a:spcPts val="1773"/>
              </a:lnSpc>
              <a:spcBef>
                <a:spcPct val="0"/>
              </a:spcBef>
            </a:pPr>
            <a:r>
              <a:rPr lang="en-US" sz="1266">
                <a:solidFill>
                  <a:srgbClr val="000000"/>
                </a:solidFill>
                <a:latin typeface="Atkinson Hyperlegible"/>
              </a:rPr>
              <a:t>- Mutual Funds : 2.55</a:t>
            </a:r>
          </a:p>
          <a:p>
            <a:pPr defTabSz="609630">
              <a:lnSpc>
                <a:spcPts val="1773"/>
              </a:lnSpc>
              <a:spcBef>
                <a:spcPct val="0"/>
              </a:spcBef>
            </a:pPr>
            <a:r>
              <a:rPr lang="en-US" sz="1266">
                <a:solidFill>
                  <a:srgbClr val="000000"/>
                </a:solidFill>
                <a:latin typeface="Atkinson Hyperlegible"/>
              </a:rPr>
              <a:t>- Equity Market : 3.475</a:t>
            </a:r>
          </a:p>
          <a:p>
            <a:pPr defTabSz="609630">
              <a:lnSpc>
                <a:spcPts val="1773"/>
              </a:lnSpc>
              <a:spcBef>
                <a:spcPct val="0"/>
              </a:spcBef>
            </a:pPr>
            <a:r>
              <a:rPr lang="en-US" sz="1266">
                <a:solidFill>
                  <a:srgbClr val="000000"/>
                </a:solidFill>
                <a:latin typeface="Atkinson Hyperlegible"/>
              </a:rPr>
              <a:t>- Debentures : 5.75</a:t>
            </a:r>
          </a:p>
          <a:p>
            <a:pPr defTabSz="609630">
              <a:lnSpc>
                <a:spcPts val="1773"/>
              </a:lnSpc>
              <a:spcBef>
                <a:spcPct val="0"/>
              </a:spcBef>
            </a:pPr>
            <a:r>
              <a:rPr lang="en-US" sz="1266">
                <a:solidFill>
                  <a:srgbClr val="000000"/>
                </a:solidFill>
                <a:latin typeface="Atkinson Hyperlegible"/>
              </a:rPr>
              <a:t>- Government Bonds : 4.65</a:t>
            </a:r>
          </a:p>
          <a:p>
            <a:pPr defTabSz="609630">
              <a:lnSpc>
                <a:spcPts val="1773"/>
              </a:lnSpc>
              <a:spcBef>
                <a:spcPct val="0"/>
              </a:spcBef>
            </a:pPr>
            <a:r>
              <a:rPr lang="en-US" sz="1266">
                <a:solidFill>
                  <a:srgbClr val="000000"/>
                </a:solidFill>
                <a:latin typeface="Atkinson Hyperlegible"/>
              </a:rPr>
              <a:t>- Fixed Deposits : 3.575</a:t>
            </a:r>
          </a:p>
          <a:p>
            <a:pPr defTabSz="609630">
              <a:lnSpc>
                <a:spcPts val="1773"/>
              </a:lnSpc>
              <a:spcBef>
                <a:spcPct val="0"/>
              </a:spcBef>
            </a:pPr>
            <a:r>
              <a:rPr lang="en-US" sz="1266">
                <a:solidFill>
                  <a:srgbClr val="000000"/>
                </a:solidFill>
                <a:latin typeface="Atkinson Hyperlegible"/>
              </a:rPr>
              <a:t>- PPF : 2.025</a:t>
            </a:r>
          </a:p>
          <a:p>
            <a:pPr defTabSz="609630">
              <a:lnSpc>
                <a:spcPts val="1773"/>
              </a:lnSpc>
              <a:spcBef>
                <a:spcPct val="0"/>
              </a:spcBef>
            </a:pPr>
            <a:r>
              <a:rPr lang="en-US" sz="1266">
                <a:solidFill>
                  <a:srgbClr val="000000"/>
                </a:solidFill>
                <a:latin typeface="Atkinson Hyperlegible"/>
              </a:rPr>
              <a:t>- Gold : 5.975</a:t>
            </a:r>
          </a:p>
          <a:p>
            <a:pPr defTabSz="609630">
              <a:lnSpc>
                <a:spcPts val="1773"/>
              </a:lnSpc>
              <a:spcBef>
                <a:spcPct val="0"/>
              </a:spcBef>
            </a:pPr>
            <a:endParaRPr lang="en-US" sz="1266">
              <a:solidFill>
                <a:srgbClr val="000000"/>
              </a:solidFill>
              <a:latin typeface="Atkinson Hyperlegible"/>
            </a:endParaRPr>
          </a:p>
          <a:p>
            <a:pPr defTabSz="609630">
              <a:lnSpc>
                <a:spcPts val="1773"/>
              </a:lnSpc>
              <a:spcBef>
                <a:spcPct val="0"/>
              </a:spcBef>
            </a:pPr>
            <a:r>
              <a:rPr lang="en-US" sz="1266">
                <a:solidFill>
                  <a:srgbClr val="000000"/>
                </a:solidFill>
                <a:latin typeface="Atkinson Hyperlegible Bold"/>
              </a:rPr>
              <a:t>Insights</a:t>
            </a:r>
          </a:p>
          <a:p>
            <a:pPr defTabSz="609630">
              <a:lnSpc>
                <a:spcPts val="1773"/>
              </a:lnSpc>
              <a:spcBef>
                <a:spcPct val="0"/>
              </a:spcBef>
            </a:pPr>
            <a:r>
              <a:rPr lang="en-US" sz="1266">
                <a:solidFill>
                  <a:srgbClr val="000000"/>
                </a:solidFill>
                <a:latin typeface="Atkinson Hyperlegible"/>
              </a:rPr>
              <a:t>- Investors are typically around 28 years old.</a:t>
            </a:r>
          </a:p>
          <a:p>
            <a:pPr defTabSz="609630">
              <a:lnSpc>
                <a:spcPts val="1773"/>
              </a:lnSpc>
              <a:spcBef>
                <a:spcPct val="0"/>
              </a:spcBef>
            </a:pPr>
            <a:r>
              <a:rPr lang="en-US" sz="1266">
                <a:solidFill>
                  <a:srgbClr val="000000"/>
                </a:solidFill>
                <a:latin typeface="Atkinson Hyperlegible"/>
              </a:rPr>
              <a:t>- Debentures and gold are the most invested avenues.</a:t>
            </a:r>
          </a:p>
          <a:p>
            <a:pPr defTabSz="609630">
              <a:lnSpc>
                <a:spcPts val="1773"/>
              </a:lnSpc>
              <a:spcBef>
                <a:spcPct val="0"/>
              </a:spcBef>
            </a:pPr>
            <a:r>
              <a:rPr lang="en-US" sz="1266">
                <a:solidFill>
                  <a:srgbClr val="000000"/>
                </a:solidFill>
                <a:latin typeface="Atkinson Hyperlegible"/>
              </a:rPr>
              <a:t>- PPF has the lowest average investment.</a:t>
            </a:r>
          </a:p>
          <a:p>
            <a:pPr defTabSz="609630">
              <a:lnSpc>
                <a:spcPts val="1773"/>
              </a:lnSpc>
              <a:spcBef>
                <a:spcPct val="0"/>
              </a:spcBef>
            </a:pPr>
            <a:r>
              <a:rPr lang="en-US" sz="1266">
                <a:solidFill>
                  <a:srgbClr val="000000"/>
                </a:solidFill>
                <a:latin typeface="Atkinson Hyperlegible"/>
              </a:rPr>
              <a:t>- Investment patterns show that while some investors prefer        larger, more consistent investments in gold and debentures, others have more variability in their investments across mutual funds, equity markets, and fixed deposits.</a:t>
            </a:r>
          </a:p>
          <a:p>
            <a:pPr defTabSz="609630">
              <a:lnSpc>
                <a:spcPts val="1773"/>
              </a:lnSpc>
              <a:spcBef>
                <a:spcPct val="0"/>
              </a:spcBef>
            </a:pPr>
            <a:endParaRPr lang="en-US" sz="1266">
              <a:solidFill>
                <a:srgbClr val="000000"/>
              </a:solidFill>
              <a:latin typeface="Atkinson Hyperlegible"/>
            </a:endParaRPr>
          </a:p>
          <a:p>
            <a:pPr defTabSz="609630">
              <a:lnSpc>
                <a:spcPts val="1773"/>
              </a:lnSpc>
              <a:spcBef>
                <a:spcPct val="0"/>
              </a:spcBef>
            </a:pPr>
            <a:endParaRPr lang="en-US" sz="1266">
              <a:solidFill>
                <a:srgbClr val="000000"/>
              </a:solidFill>
              <a:latin typeface="Atkinson Hyperlegible"/>
            </a:endParaRPr>
          </a:p>
        </p:txBody>
      </p:sp>
      <p:sp>
        <p:nvSpPr>
          <p:cNvPr id="4" name="Freeform 4"/>
          <p:cNvSpPr/>
          <p:nvPr/>
        </p:nvSpPr>
        <p:spPr>
          <a:xfrm>
            <a:off x="0" y="5189602"/>
            <a:ext cx="7550461" cy="1668398"/>
          </a:xfrm>
          <a:custGeom>
            <a:avLst/>
            <a:gdLst/>
            <a:ahLst/>
            <a:cxnLst/>
            <a:rect l="l" t="t" r="r" b="b"/>
            <a:pathLst>
              <a:path w="11325692" h="2502597">
                <a:moveTo>
                  <a:pt x="0" y="0"/>
                </a:moveTo>
                <a:lnTo>
                  <a:pt x="11325692" y="0"/>
                </a:lnTo>
                <a:lnTo>
                  <a:pt x="11325692" y="2502597"/>
                </a:lnTo>
                <a:lnTo>
                  <a:pt x="0" y="2502597"/>
                </a:lnTo>
                <a:lnTo>
                  <a:pt x="0" y="0"/>
                </a:lnTo>
                <a:close/>
              </a:path>
            </a:pathLst>
          </a:custGeom>
          <a:blipFill>
            <a:blip r:embed="rId3"/>
            <a:stretch>
              <a:fillRect l="-1120" r="-871"/>
            </a:stretch>
          </a:blipFill>
        </p:spPr>
        <p:txBody>
          <a:bodyPr/>
          <a:lstStyle/>
          <a:p>
            <a:endParaRPr lang="en-IN"/>
          </a:p>
        </p:txBody>
      </p:sp>
      <p:sp>
        <p:nvSpPr>
          <p:cNvPr id="5" name="TextBox 5"/>
          <p:cNvSpPr txBox="1"/>
          <p:nvPr/>
        </p:nvSpPr>
        <p:spPr>
          <a:xfrm>
            <a:off x="685800" y="4366835"/>
            <a:ext cx="1623060" cy="549766"/>
          </a:xfrm>
          <a:prstGeom prst="rect">
            <a:avLst/>
          </a:prstGeom>
        </p:spPr>
        <p:txBody>
          <a:bodyPr lIns="0" tIns="0" rIns="0" bIns="0" rtlCol="0" anchor="t">
            <a:spAutoFit/>
          </a:bodyPr>
          <a:lstStyle/>
          <a:p>
            <a:pPr defTabSz="609630">
              <a:lnSpc>
                <a:spcPts val="4686"/>
              </a:lnSpc>
            </a:pPr>
            <a:r>
              <a:rPr lang="en-US" sz="3347" u="sng">
                <a:solidFill>
                  <a:srgbClr val="004AAD"/>
                </a:solidFill>
                <a:latin typeface="Canva Sans Bold"/>
                <a:hlinkClick r:id="rId4" tooltip="https://drive.google.com/drive/folders/1srgjB4DMLK2LWl9NDIJdWBlWYQ3oHM80"/>
              </a:rPr>
              <a:t>Dataset</a:t>
            </a:r>
          </a:p>
        </p:txBody>
      </p:sp>
    </p:spTree>
    <p:extLst>
      <p:ext uri="{BB962C8B-B14F-4D97-AF65-F5344CB8AC3E}">
        <p14:creationId xmlns:p14="http://schemas.microsoft.com/office/powerpoint/2010/main" val="140850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65244"/>
            <a:ext cx="12192000" cy="6128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 -  </a:t>
            </a:r>
            <a:r>
              <a:rPr lang="en-US" sz="1800" u="sng" dirty="0">
                <a:solidFill>
                  <a:srgbClr val="F8F8F8"/>
                </a:solidFill>
                <a:latin typeface="Canva Sans Bold"/>
                <a:hlinkClick r:id="rId2" tooltip="https://app.powerbi.com/groups/me/reports/f8b7f93c-fbc3-48d8-b969-b5a7fadb42be/3686844e9e250af375a0?bookmarkGuid=d2541f2d-8a66-4b90-9e90-5be60ee28b00&amp;bookmarkUsage=1&amp;ctid=1258b2fd-472b-4087-a870-abbeb9d6c983&amp;portalSessionId=562a6cd0-2b77-477d-aa95-b690735b01be&amp;fromEntryPoint=export"/>
              </a:rPr>
              <a:t>An Interactive Power Bi  Dashboard</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721012" y="1170879"/>
                <a:ext cx="10749976" cy="5335725"/>
              </a:xfrm>
              <a:prstGeom prst="rect">
                <a:avLst/>
              </a:prstGeom>
            </p:spPr>
          </p:pic>
        </mc:Fallback>
      </mc:AlternateContent>
      <p:sp>
        <p:nvSpPr>
          <p:cNvPr id="3" name="TextBox 2">
            <a:extLst>
              <a:ext uri="{FF2B5EF4-FFF2-40B4-BE49-F238E27FC236}">
                <a16:creationId xmlns:a16="http://schemas.microsoft.com/office/drawing/2014/main" id="{40F094EE-8D00-88C4-155C-8D48ED5F1551}"/>
              </a:ext>
            </a:extLst>
          </p:cNvPr>
          <p:cNvSpPr txBox="1"/>
          <p:nvPr/>
        </p:nvSpPr>
        <p:spPr>
          <a:xfrm>
            <a:off x="3275938" y="365244"/>
            <a:ext cx="1868555" cy="246221"/>
          </a:xfrm>
          <a:prstGeom prst="rect">
            <a:avLst/>
          </a:prstGeom>
          <a:noFill/>
        </p:spPr>
        <p:txBody>
          <a:bodyPr wrap="square" rtlCol="0">
            <a:spAutoFit/>
          </a:bodyPr>
          <a:lstStyle/>
          <a:p>
            <a:r>
              <a:rPr lang="en-IN" sz="1000" dirty="0"/>
              <a:t>Click to open</a:t>
            </a:r>
          </a:p>
        </p:txBody>
      </p:sp>
    </p:spTree>
    <p:extLst>
      <p:ext uri="{BB962C8B-B14F-4D97-AF65-F5344CB8AC3E}">
        <p14:creationId xmlns:p14="http://schemas.microsoft.com/office/powerpoint/2010/main" val="321185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ender Distribution ,Average Age ,Average investment in equity ,Average investment in Mutual Funds ,Average investment in debentures ,Average investment in Gold ,Average investment in PPF ,Average investment in Fixed Deposits ,Average investment in governmentt bonds ,shape ,textbox ,shape ,Investment Preference ,actionButton ,Savings Objectives ,Investment Source ,Average Investment duration in years ,columnChart ,shape ,Gender ,Factor ,Avenue ,Invest_Moniter ,Duration. Please refer to the notes on this slide for details">
            <a:hlinkClick r:id="rId3"/>
          </p:cNvPr>
          <p:cNvPicPr>
            <a:picLocks noChangeAspect="1"/>
          </p:cNvPicPr>
          <p:nvPr/>
        </p:nvPicPr>
        <p:blipFill>
          <a:blip r:embed="rId4"/>
          <a:stretch>
            <a:fillRect/>
          </a:stretch>
        </p:blipFill>
        <p:spPr>
          <a:xfrm>
            <a:off x="0" y="200025"/>
            <a:ext cx="12192000" cy="6438900"/>
          </a:xfrm>
          <a:prstGeom prst="rect">
            <a:avLst/>
          </a:prstGeom>
          <a:noFill/>
        </p:spPr>
      </p:pic>
      <p:sp>
        <p:nvSpPr>
          <p:cNvPr id="4" name="Title" hidden="1"/>
          <p:cNvSpPr>
            <a:spLocks noGrp="1"/>
          </p:cNvSpPr>
          <p:nvPr>
            <p:ph type="title"/>
          </p:nvPr>
        </p:nvSpPr>
        <p:spPr/>
        <p:txBody>
          <a:bodyPr/>
          <a:lstStyle/>
          <a:p>
            <a:r>
              <a:t>Page 1</a:t>
            </a:r>
          </a:p>
        </p:txBody>
      </p:sp>
    </p:spTree>
    <p:extLst>
      <p:ext uri="{BB962C8B-B14F-4D97-AF65-F5344CB8AC3E}">
        <p14:creationId xmlns:p14="http://schemas.microsoft.com/office/powerpoint/2010/main" val="80955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1417699" cy="6858000"/>
            <a:chOff x="0" y="0"/>
            <a:chExt cx="128936" cy="623718"/>
          </a:xfrm>
        </p:grpSpPr>
        <p:sp>
          <p:nvSpPr>
            <p:cNvPr id="3" name="Freeform 3"/>
            <p:cNvSpPr/>
            <p:nvPr/>
          </p:nvSpPr>
          <p:spPr>
            <a:xfrm>
              <a:off x="0" y="0"/>
              <a:ext cx="128936" cy="623718"/>
            </a:xfrm>
            <a:custGeom>
              <a:avLst/>
              <a:gdLst/>
              <a:ahLst/>
              <a:cxnLst/>
              <a:rect l="l" t="t" r="r" b="b"/>
              <a:pathLst>
                <a:path w="128936" h="623718">
                  <a:moveTo>
                    <a:pt x="64468" y="0"/>
                  </a:moveTo>
                  <a:cubicBezTo>
                    <a:pt x="28863" y="0"/>
                    <a:pt x="0" y="139624"/>
                    <a:pt x="0" y="311859"/>
                  </a:cubicBezTo>
                  <a:cubicBezTo>
                    <a:pt x="0" y="484094"/>
                    <a:pt x="28863" y="623718"/>
                    <a:pt x="64468" y="623718"/>
                  </a:cubicBezTo>
                  <a:cubicBezTo>
                    <a:pt x="100073" y="623718"/>
                    <a:pt x="128936" y="484094"/>
                    <a:pt x="128936" y="311859"/>
                  </a:cubicBezTo>
                  <a:cubicBezTo>
                    <a:pt x="128936" y="139624"/>
                    <a:pt x="100073" y="0"/>
                    <a:pt x="64468" y="0"/>
                  </a:cubicBezTo>
                  <a:close/>
                </a:path>
              </a:pathLst>
            </a:custGeom>
            <a:solidFill>
              <a:srgbClr val="000000">
                <a:alpha val="0"/>
              </a:srgbClr>
            </a:solidFill>
            <a:ln w="19050" cap="sq">
              <a:solidFill>
                <a:srgbClr val="FD6220"/>
              </a:solidFill>
              <a:prstDash val="solid"/>
              <a:miter/>
            </a:ln>
          </p:spPr>
          <p:txBody>
            <a:bodyPr/>
            <a:lstStyle/>
            <a:p>
              <a:endParaRPr lang="en-IN"/>
            </a:p>
          </p:txBody>
        </p:sp>
        <p:sp>
          <p:nvSpPr>
            <p:cNvPr id="4" name="TextBox 4"/>
            <p:cNvSpPr txBox="1"/>
            <p:nvPr/>
          </p:nvSpPr>
          <p:spPr>
            <a:xfrm>
              <a:off x="12088" y="29899"/>
              <a:ext cx="104761" cy="535346"/>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 name="Freeform 5"/>
          <p:cNvSpPr/>
          <p:nvPr/>
        </p:nvSpPr>
        <p:spPr>
          <a:xfrm>
            <a:off x="10875613" y="685800"/>
            <a:ext cx="630587" cy="157647"/>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a:grpSpLocks noChangeAspect="1"/>
          </p:cNvGrpSpPr>
          <p:nvPr/>
        </p:nvGrpSpPr>
        <p:grpSpPr>
          <a:xfrm>
            <a:off x="1925199" y="545762"/>
            <a:ext cx="3663303" cy="5472351"/>
            <a:chOff x="0" y="0"/>
            <a:chExt cx="5969000" cy="8916670"/>
          </a:xfrm>
        </p:grpSpPr>
        <p:sp>
          <p:nvSpPr>
            <p:cNvPr id="7" name="Freeform 7"/>
            <p:cNvSpPr/>
            <p:nvPr/>
          </p:nvSpPr>
          <p:spPr>
            <a:xfrm>
              <a:off x="127" y="6350"/>
              <a:ext cx="5968747" cy="8903970"/>
            </a:xfrm>
            <a:custGeom>
              <a:avLst/>
              <a:gdLst/>
              <a:ahLst/>
              <a:cxnLst/>
              <a:rect l="l" t="t" r="r" b="b"/>
              <a:pathLst>
                <a:path w="5968747" h="8903970">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D6220"/>
            </a:solidFill>
          </p:spPr>
          <p:txBody>
            <a:bodyPr/>
            <a:lstStyle/>
            <a:p>
              <a:endParaRPr lang="en-IN"/>
            </a:p>
          </p:txBody>
        </p:sp>
        <p:sp>
          <p:nvSpPr>
            <p:cNvPr id="8" name="Freeform 8"/>
            <p:cNvSpPr/>
            <p:nvPr/>
          </p:nvSpPr>
          <p:spPr>
            <a:xfrm>
              <a:off x="148844" y="155701"/>
              <a:ext cx="5671185" cy="8605520"/>
            </a:xfrm>
            <a:custGeom>
              <a:avLst/>
              <a:gdLst/>
              <a:ahLst/>
              <a:cxnLst/>
              <a:rect l="l" t="t" r="r" b="b"/>
              <a:pathLst>
                <a:path w="5671185" h="8605520">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64150" r="-64150"/>
              </a:stretch>
            </a:blipFill>
          </p:spPr>
          <p:txBody>
            <a:bodyPr/>
            <a:lstStyle/>
            <a:p>
              <a:endParaRPr lang="en-IN"/>
            </a:p>
          </p:txBody>
        </p:sp>
      </p:grpSp>
      <p:sp>
        <p:nvSpPr>
          <p:cNvPr id="9" name="TextBox 9"/>
          <p:cNvSpPr txBox="1"/>
          <p:nvPr/>
        </p:nvSpPr>
        <p:spPr>
          <a:xfrm>
            <a:off x="6096000" y="3610298"/>
            <a:ext cx="4289867" cy="423193"/>
          </a:xfrm>
          <a:prstGeom prst="rect">
            <a:avLst/>
          </a:prstGeom>
        </p:spPr>
        <p:txBody>
          <a:bodyPr lIns="0" tIns="0" rIns="0" bIns="0" rtlCol="0" anchor="t">
            <a:spAutoFit/>
          </a:bodyPr>
          <a:lstStyle/>
          <a:p>
            <a:pPr algn="just" defTabSz="609630">
              <a:lnSpc>
                <a:spcPts val="3275"/>
              </a:lnSpc>
            </a:pPr>
            <a:r>
              <a:rPr lang="en-US" sz="2977">
                <a:solidFill>
                  <a:srgbClr val="191919"/>
                </a:solidFill>
                <a:latin typeface="Gotham Bold"/>
              </a:rPr>
              <a:t>Contact Details</a:t>
            </a:r>
          </a:p>
        </p:txBody>
      </p:sp>
      <p:sp>
        <p:nvSpPr>
          <p:cNvPr id="10" name="TextBox 10"/>
          <p:cNvSpPr txBox="1"/>
          <p:nvPr/>
        </p:nvSpPr>
        <p:spPr>
          <a:xfrm>
            <a:off x="6096000" y="4279693"/>
            <a:ext cx="1246712" cy="230832"/>
          </a:xfrm>
          <a:prstGeom prst="rect">
            <a:avLst/>
          </a:prstGeom>
        </p:spPr>
        <p:txBody>
          <a:bodyPr lIns="0" tIns="0" rIns="0" bIns="0" rtlCol="0" anchor="t">
            <a:spAutoFit/>
          </a:bodyPr>
          <a:lstStyle/>
          <a:p>
            <a:pPr defTabSz="609630">
              <a:lnSpc>
                <a:spcPts val="1844"/>
              </a:lnSpc>
            </a:pPr>
            <a:r>
              <a:rPr lang="en-US" sz="1676">
                <a:solidFill>
                  <a:srgbClr val="191919"/>
                </a:solidFill>
                <a:latin typeface="Gotham Bold"/>
              </a:rPr>
              <a:t>Linkdin</a:t>
            </a:r>
          </a:p>
        </p:txBody>
      </p:sp>
      <p:sp>
        <p:nvSpPr>
          <p:cNvPr id="11" name="TextBox 11"/>
          <p:cNvSpPr txBox="1"/>
          <p:nvPr/>
        </p:nvSpPr>
        <p:spPr>
          <a:xfrm>
            <a:off x="7342712" y="5336001"/>
            <a:ext cx="3233213" cy="230832"/>
          </a:xfrm>
          <a:prstGeom prst="rect">
            <a:avLst/>
          </a:prstGeom>
        </p:spPr>
        <p:txBody>
          <a:bodyPr lIns="0" tIns="0" rIns="0" bIns="0" rtlCol="0" anchor="t">
            <a:spAutoFit/>
          </a:bodyPr>
          <a:lstStyle/>
          <a:p>
            <a:pPr defTabSz="609630">
              <a:lnSpc>
                <a:spcPts val="1844"/>
              </a:lnSpc>
            </a:pPr>
            <a:r>
              <a:rPr lang="en-US" sz="1676" dirty="0">
                <a:solidFill>
                  <a:srgbClr val="191919"/>
                </a:solidFill>
                <a:latin typeface="Gotham Italics"/>
                <a:hlinkClick r:id="rId5"/>
              </a:rPr>
              <a:t>vaaibhav000@gmail.com</a:t>
            </a:r>
            <a:endParaRPr lang="en-US" sz="1676" dirty="0">
              <a:solidFill>
                <a:srgbClr val="191919"/>
              </a:solidFill>
              <a:latin typeface="Gotham Italics"/>
            </a:endParaRPr>
          </a:p>
        </p:txBody>
      </p:sp>
      <p:sp>
        <p:nvSpPr>
          <p:cNvPr id="12" name="TextBox 12"/>
          <p:cNvSpPr txBox="1"/>
          <p:nvPr/>
        </p:nvSpPr>
        <p:spPr>
          <a:xfrm>
            <a:off x="7342712" y="4279693"/>
            <a:ext cx="4302051" cy="230832"/>
          </a:xfrm>
          <a:prstGeom prst="rect">
            <a:avLst/>
          </a:prstGeom>
        </p:spPr>
        <p:txBody>
          <a:bodyPr lIns="0" tIns="0" rIns="0" bIns="0" rtlCol="0" anchor="t">
            <a:spAutoFit/>
          </a:bodyPr>
          <a:lstStyle/>
          <a:p>
            <a:pPr defTabSz="609630">
              <a:lnSpc>
                <a:spcPts val="1844"/>
              </a:lnSpc>
            </a:pPr>
            <a:r>
              <a:rPr lang="en-US" sz="1676" dirty="0">
                <a:solidFill>
                  <a:srgbClr val="191919"/>
                </a:solidFill>
                <a:latin typeface="Gotham Italics"/>
                <a:hlinkClick r:id="rId6" tooltip="http://www.linkedin.com/in/vaibhavpawar000"/>
              </a:rPr>
              <a:t>www.linkedin.com/in/vaibhav000</a:t>
            </a:r>
          </a:p>
        </p:txBody>
      </p:sp>
      <p:sp>
        <p:nvSpPr>
          <p:cNvPr id="13" name="TextBox 13"/>
          <p:cNvSpPr txBox="1"/>
          <p:nvPr/>
        </p:nvSpPr>
        <p:spPr>
          <a:xfrm>
            <a:off x="7342712" y="4807895"/>
            <a:ext cx="3997492" cy="230832"/>
          </a:xfrm>
          <a:prstGeom prst="rect">
            <a:avLst/>
          </a:prstGeom>
        </p:spPr>
        <p:txBody>
          <a:bodyPr lIns="0" tIns="0" rIns="0" bIns="0" rtlCol="0" anchor="t">
            <a:spAutoFit/>
          </a:bodyPr>
          <a:lstStyle/>
          <a:p>
            <a:pPr defTabSz="609630">
              <a:lnSpc>
                <a:spcPts val="1844"/>
              </a:lnSpc>
            </a:pPr>
            <a:r>
              <a:rPr lang="en-US" sz="1676">
                <a:solidFill>
                  <a:srgbClr val="191919"/>
                </a:solidFill>
                <a:latin typeface="Gotham Italics"/>
                <a:hlinkClick r:id="rId7" tooltip="https://github.com/Vaibhav3046"/>
              </a:rPr>
              <a:t>https://github.com/Vaibhav3046</a:t>
            </a:r>
          </a:p>
        </p:txBody>
      </p:sp>
      <p:sp>
        <p:nvSpPr>
          <p:cNvPr id="14" name="TextBox 14"/>
          <p:cNvSpPr txBox="1"/>
          <p:nvPr/>
        </p:nvSpPr>
        <p:spPr>
          <a:xfrm>
            <a:off x="6096000" y="4807895"/>
            <a:ext cx="1246712" cy="230832"/>
          </a:xfrm>
          <a:prstGeom prst="rect">
            <a:avLst/>
          </a:prstGeom>
        </p:spPr>
        <p:txBody>
          <a:bodyPr lIns="0" tIns="0" rIns="0" bIns="0" rtlCol="0" anchor="t">
            <a:spAutoFit/>
          </a:bodyPr>
          <a:lstStyle/>
          <a:p>
            <a:pPr defTabSz="609630">
              <a:lnSpc>
                <a:spcPts val="1844"/>
              </a:lnSpc>
            </a:pPr>
            <a:r>
              <a:rPr lang="en-US" sz="1676">
                <a:solidFill>
                  <a:srgbClr val="191919"/>
                </a:solidFill>
                <a:latin typeface="Gotham Bold"/>
              </a:rPr>
              <a:t>GitHub</a:t>
            </a:r>
          </a:p>
        </p:txBody>
      </p:sp>
      <p:sp>
        <p:nvSpPr>
          <p:cNvPr id="15" name="TextBox 15"/>
          <p:cNvSpPr txBox="1"/>
          <p:nvPr/>
        </p:nvSpPr>
        <p:spPr>
          <a:xfrm>
            <a:off x="6096000" y="5336001"/>
            <a:ext cx="1246712" cy="230832"/>
          </a:xfrm>
          <a:prstGeom prst="rect">
            <a:avLst/>
          </a:prstGeom>
        </p:spPr>
        <p:txBody>
          <a:bodyPr lIns="0" tIns="0" rIns="0" bIns="0" rtlCol="0" anchor="t">
            <a:spAutoFit/>
          </a:bodyPr>
          <a:lstStyle/>
          <a:p>
            <a:pPr defTabSz="609630">
              <a:lnSpc>
                <a:spcPts val="1844"/>
              </a:lnSpc>
            </a:pPr>
            <a:r>
              <a:rPr lang="en-US" sz="1676">
                <a:solidFill>
                  <a:srgbClr val="191919"/>
                </a:solidFill>
                <a:latin typeface="Gotham Bold"/>
              </a:rPr>
              <a:t>Email :</a:t>
            </a:r>
          </a:p>
        </p:txBody>
      </p:sp>
      <p:sp>
        <p:nvSpPr>
          <p:cNvPr id="16" name="TextBox 16"/>
          <p:cNvSpPr txBox="1"/>
          <p:nvPr/>
        </p:nvSpPr>
        <p:spPr>
          <a:xfrm>
            <a:off x="6096502" y="1706034"/>
            <a:ext cx="3629267" cy="1744067"/>
          </a:xfrm>
          <a:prstGeom prst="rect">
            <a:avLst/>
          </a:prstGeom>
        </p:spPr>
        <p:txBody>
          <a:bodyPr lIns="0" tIns="0" rIns="0" bIns="0" rtlCol="0" anchor="t">
            <a:spAutoFit/>
          </a:bodyPr>
          <a:lstStyle/>
          <a:p>
            <a:pPr defTabSz="609630">
              <a:lnSpc>
                <a:spcPts val="6766"/>
              </a:lnSpc>
            </a:pPr>
            <a:r>
              <a:rPr lang="en-US" sz="7436">
                <a:solidFill>
                  <a:srgbClr val="191919"/>
                </a:solidFill>
                <a:latin typeface="Gotham Bold Italics"/>
              </a:rPr>
              <a:t>Thank you</a:t>
            </a:r>
          </a:p>
        </p:txBody>
      </p:sp>
      <p:grpSp>
        <p:nvGrpSpPr>
          <p:cNvPr id="17" name="Group 17"/>
          <p:cNvGrpSpPr/>
          <p:nvPr/>
        </p:nvGrpSpPr>
        <p:grpSpPr>
          <a:xfrm>
            <a:off x="11190907" y="0"/>
            <a:ext cx="1001093" cy="6858000"/>
            <a:chOff x="0" y="0"/>
            <a:chExt cx="111014" cy="760501"/>
          </a:xfrm>
        </p:grpSpPr>
        <p:sp>
          <p:nvSpPr>
            <p:cNvPr id="18" name="Freeform 18"/>
            <p:cNvSpPr/>
            <p:nvPr/>
          </p:nvSpPr>
          <p:spPr>
            <a:xfrm>
              <a:off x="0" y="0"/>
              <a:ext cx="111014" cy="760501"/>
            </a:xfrm>
            <a:custGeom>
              <a:avLst/>
              <a:gdLst/>
              <a:ahLst/>
              <a:cxnLst/>
              <a:rect l="l" t="t" r="r" b="b"/>
              <a:pathLst>
                <a:path w="111014" h="760501">
                  <a:moveTo>
                    <a:pt x="55507" y="0"/>
                  </a:moveTo>
                  <a:cubicBezTo>
                    <a:pt x="24851" y="0"/>
                    <a:pt x="0" y="170244"/>
                    <a:pt x="0" y="380251"/>
                  </a:cubicBezTo>
                  <a:cubicBezTo>
                    <a:pt x="0" y="590257"/>
                    <a:pt x="24851" y="760501"/>
                    <a:pt x="55507" y="760501"/>
                  </a:cubicBezTo>
                  <a:cubicBezTo>
                    <a:pt x="86163" y="760501"/>
                    <a:pt x="111014" y="590257"/>
                    <a:pt x="111014" y="380251"/>
                  </a:cubicBezTo>
                  <a:cubicBezTo>
                    <a:pt x="111014" y="170244"/>
                    <a:pt x="86163" y="0"/>
                    <a:pt x="55507" y="0"/>
                  </a:cubicBezTo>
                  <a:close/>
                </a:path>
              </a:pathLst>
            </a:custGeom>
            <a:solidFill>
              <a:srgbClr val="000000">
                <a:alpha val="0"/>
              </a:srgbClr>
            </a:solidFill>
            <a:ln w="619125" cap="sq">
              <a:solidFill>
                <a:srgbClr val="FD6220">
                  <a:alpha val="11765"/>
                </a:srgbClr>
              </a:solidFill>
              <a:prstDash val="solid"/>
              <a:miter/>
            </a:ln>
          </p:spPr>
          <p:txBody>
            <a:bodyPr/>
            <a:lstStyle/>
            <a:p>
              <a:endParaRPr lang="en-IN"/>
            </a:p>
          </p:txBody>
        </p:sp>
        <p:sp>
          <p:nvSpPr>
            <p:cNvPr id="19" name="TextBox 19"/>
            <p:cNvSpPr txBox="1"/>
            <p:nvPr/>
          </p:nvSpPr>
          <p:spPr>
            <a:xfrm>
              <a:off x="10408" y="42722"/>
              <a:ext cx="90199" cy="646482"/>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Tree>
    <p:extLst>
      <p:ext uri="{BB962C8B-B14F-4D97-AF65-F5344CB8AC3E}">
        <p14:creationId xmlns:p14="http://schemas.microsoft.com/office/powerpoint/2010/main" val="3969969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6096000" cy="34290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2"/>
            <a:stretch>
              <a:fillRect/>
            </a:stretch>
          </a:blipFill>
        </p:spPr>
        <p:txBody>
          <a:bodyPr/>
          <a:lstStyle/>
          <a:p>
            <a:endParaRPr lang="en-IN"/>
          </a:p>
        </p:txBody>
      </p:sp>
      <p:sp>
        <p:nvSpPr>
          <p:cNvPr id="3" name="Freeform 3"/>
          <p:cNvSpPr/>
          <p:nvPr/>
        </p:nvSpPr>
        <p:spPr>
          <a:xfrm>
            <a:off x="6096000" y="0"/>
            <a:ext cx="6096000" cy="34290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3"/>
            <a:stretch>
              <a:fillRect/>
            </a:stretch>
          </a:blipFill>
        </p:spPr>
        <p:txBody>
          <a:bodyPr/>
          <a:lstStyle/>
          <a:p>
            <a:endParaRPr lang="en-IN"/>
          </a:p>
        </p:txBody>
      </p:sp>
      <p:sp>
        <p:nvSpPr>
          <p:cNvPr id="4" name="Freeform 4"/>
          <p:cNvSpPr/>
          <p:nvPr/>
        </p:nvSpPr>
        <p:spPr>
          <a:xfrm>
            <a:off x="0" y="3429000"/>
            <a:ext cx="6096000" cy="34290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4"/>
            <a:stretch>
              <a:fillRect/>
            </a:stretch>
          </a:blipFill>
        </p:spPr>
        <p:txBody>
          <a:bodyPr/>
          <a:lstStyle/>
          <a:p>
            <a:endParaRPr lang="en-IN"/>
          </a:p>
        </p:txBody>
      </p:sp>
      <p:sp>
        <p:nvSpPr>
          <p:cNvPr id="5" name="AutoShape 5"/>
          <p:cNvSpPr/>
          <p:nvPr/>
        </p:nvSpPr>
        <p:spPr>
          <a:xfrm>
            <a:off x="4006931" y="2686146"/>
            <a:ext cx="384879" cy="0"/>
          </a:xfrm>
          <a:prstGeom prst="line">
            <a:avLst/>
          </a:prstGeom>
          <a:ln w="9525" cap="flat">
            <a:solidFill>
              <a:srgbClr val="FD6220"/>
            </a:solidFill>
            <a:prstDash val="solid"/>
            <a:headEnd type="none" w="sm" len="sm"/>
            <a:tailEnd type="none" w="sm" len="sm"/>
          </a:ln>
        </p:spPr>
        <p:txBody>
          <a:bodyPr/>
          <a:lstStyle/>
          <a:p>
            <a:endParaRPr lang="en-IN"/>
          </a:p>
        </p:txBody>
      </p:sp>
      <p:sp>
        <p:nvSpPr>
          <p:cNvPr id="6" name="AutoShape 6"/>
          <p:cNvSpPr/>
          <p:nvPr/>
        </p:nvSpPr>
        <p:spPr>
          <a:xfrm>
            <a:off x="4006931" y="2847017"/>
            <a:ext cx="384879" cy="0"/>
          </a:xfrm>
          <a:prstGeom prst="line">
            <a:avLst/>
          </a:prstGeom>
          <a:ln w="9525" cap="flat">
            <a:solidFill>
              <a:srgbClr val="FD6220"/>
            </a:solidFill>
            <a:prstDash val="solid"/>
            <a:headEnd type="none" w="sm" len="sm"/>
            <a:tailEnd type="none" w="sm" len="sm"/>
          </a:ln>
        </p:spPr>
        <p:txBody>
          <a:bodyPr/>
          <a:lstStyle/>
          <a:p>
            <a:endParaRPr lang="en-IN"/>
          </a:p>
        </p:txBody>
      </p:sp>
      <p:sp>
        <p:nvSpPr>
          <p:cNvPr id="7" name="AutoShape 7"/>
          <p:cNvSpPr/>
          <p:nvPr/>
        </p:nvSpPr>
        <p:spPr>
          <a:xfrm flipH="1">
            <a:off x="4006931" y="2686146"/>
            <a:ext cx="3175" cy="160870"/>
          </a:xfrm>
          <a:prstGeom prst="line">
            <a:avLst/>
          </a:prstGeom>
          <a:ln w="9525" cap="flat">
            <a:solidFill>
              <a:srgbClr val="FD6220"/>
            </a:solidFill>
            <a:prstDash val="solid"/>
            <a:headEnd type="none" w="sm" len="sm"/>
            <a:tailEnd type="none" w="sm" len="sm"/>
          </a:ln>
        </p:spPr>
        <p:txBody>
          <a:bodyPr/>
          <a:lstStyle/>
          <a:p>
            <a:endParaRPr lang="en-IN"/>
          </a:p>
        </p:txBody>
      </p:sp>
      <p:sp>
        <p:nvSpPr>
          <p:cNvPr id="8" name="AutoShape 8"/>
          <p:cNvSpPr/>
          <p:nvPr/>
        </p:nvSpPr>
        <p:spPr>
          <a:xfrm flipH="1">
            <a:off x="4390222" y="2686084"/>
            <a:ext cx="3175" cy="160870"/>
          </a:xfrm>
          <a:prstGeom prst="line">
            <a:avLst/>
          </a:prstGeom>
          <a:ln w="9525" cap="flat">
            <a:solidFill>
              <a:srgbClr val="FD6220"/>
            </a:solidFill>
            <a:prstDash val="solid"/>
            <a:headEnd type="none" w="sm" len="sm"/>
            <a:tailEnd type="none" w="sm" len="sm"/>
          </a:ln>
        </p:spPr>
        <p:txBody>
          <a:bodyPr/>
          <a:lstStyle/>
          <a:p>
            <a:endParaRPr lang="en-IN"/>
          </a:p>
        </p:txBody>
      </p:sp>
      <p:sp>
        <p:nvSpPr>
          <p:cNvPr id="9" name="AutoShape 9"/>
          <p:cNvSpPr/>
          <p:nvPr/>
        </p:nvSpPr>
        <p:spPr>
          <a:xfrm>
            <a:off x="10817923" y="978028"/>
            <a:ext cx="688277" cy="0"/>
          </a:xfrm>
          <a:prstGeom prst="line">
            <a:avLst/>
          </a:prstGeom>
          <a:ln w="38100" cap="flat">
            <a:solidFill>
              <a:srgbClr val="FD6220"/>
            </a:solidFill>
            <a:prstDash val="solid"/>
            <a:headEnd type="none" w="sm" len="sm"/>
            <a:tailEnd type="none" w="sm" len="sm"/>
          </a:ln>
        </p:spPr>
        <p:txBody>
          <a:bodyPr/>
          <a:lstStyle/>
          <a:p>
            <a:endParaRPr lang="en-IN"/>
          </a:p>
        </p:txBody>
      </p:sp>
      <p:sp>
        <p:nvSpPr>
          <p:cNvPr id="10" name="AutoShape 10"/>
          <p:cNvSpPr/>
          <p:nvPr/>
        </p:nvSpPr>
        <p:spPr>
          <a:xfrm>
            <a:off x="10817923" y="1166558"/>
            <a:ext cx="688277" cy="0"/>
          </a:xfrm>
          <a:prstGeom prst="line">
            <a:avLst/>
          </a:prstGeom>
          <a:ln w="38100" cap="flat">
            <a:solidFill>
              <a:srgbClr val="FD6220"/>
            </a:solidFill>
            <a:prstDash val="solid"/>
            <a:headEnd type="none" w="sm" len="sm"/>
            <a:tailEnd type="none" w="sm" len="sm"/>
          </a:ln>
        </p:spPr>
        <p:txBody>
          <a:bodyPr/>
          <a:lstStyle/>
          <a:p>
            <a:endParaRPr lang="en-IN"/>
          </a:p>
        </p:txBody>
      </p:sp>
      <p:sp>
        <p:nvSpPr>
          <p:cNvPr id="11" name="AutoShape 11"/>
          <p:cNvSpPr/>
          <p:nvPr/>
        </p:nvSpPr>
        <p:spPr>
          <a:xfrm>
            <a:off x="10817923" y="978154"/>
            <a:ext cx="0" cy="188405"/>
          </a:xfrm>
          <a:prstGeom prst="line">
            <a:avLst/>
          </a:prstGeom>
          <a:ln w="38100" cap="flat">
            <a:solidFill>
              <a:srgbClr val="FD6220"/>
            </a:solidFill>
            <a:prstDash val="solid"/>
            <a:headEnd type="none" w="sm" len="sm"/>
            <a:tailEnd type="none" w="sm" len="sm"/>
          </a:ln>
        </p:spPr>
        <p:txBody>
          <a:bodyPr/>
          <a:lstStyle/>
          <a:p>
            <a:endParaRPr lang="en-IN"/>
          </a:p>
        </p:txBody>
      </p:sp>
      <p:sp>
        <p:nvSpPr>
          <p:cNvPr id="12" name="AutoShape 12"/>
          <p:cNvSpPr/>
          <p:nvPr/>
        </p:nvSpPr>
        <p:spPr>
          <a:xfrm>
            <a:off x="11503028" y="978154"/>
            <a:ext cx="3173" cy="188405"/>
          </a:xfrm>
          <a:prstGeom prst="line">
            <a:avLst/>
          </a:prstGeom>
          <a:ln w="38100" cap="flat">
            <a:solidFill>
              <a:srgbClr val="FD6220"/>
            </a:solidFill>
            <a:prstDash val="solid"/>
            <a:headEnd type="none" w="sm" len="sm"/>
            <a:tailEnd type="none" w="sm" len="sm"/>
          </a:ln>
        </p:spPr>
        <p:txBody>
          <a:bodyPr/>
          <a:lstStyle/>
          <a:p>
            <a:endParaRPr lang="en-IN"/>
          </a:p>
        </p:txBody>
      </p:sp>
      <p:sp>
        <p:nvSpPr>
          <p:cNvPr id="13" name="AutoShape 13"/>
          <p:cNvSpPr/>
          <p:nvPr/>
        </p:nvSpPr>
        <p:spPr>
          <a:xfrm>
            <a:off x="5119971" y="3954469"/>
            <a:ext cx="675458" cy="0"/>
          </a:xfrm>
          <a:prstGeom prst="line">
            <a:avLst/>
          </a:prstGeom>
          <a:ln w="38100" cap="flat">
            <a:solidFill>
              <a:srgbClr val="FD6220"/>
            </a:solidFill>
            <a:prstDash val="solid"/>
            <a:headEnd type="none" w="sm" len="sm"/>
            <a:tailEnd type="none" w="sm" len="sm"/>
          </a:ln>
        </p:spPr>
        <p:txBody>
          <a:bodyPr/>
          <a:lstStyle/>
          <a:p>
            <a:endParaRPr lang="en-IN"/>
          </a:p>
        </p:txBody>
      </p:sp>
      <p:sp>
        <p:nvSpPr>
          <p:cNvPr id="14" name="AutoShape 14"/>
          <p:cNvSpPr/>
          <p:nvPr/>
        </p:nvSpPr>
        <p:spPr>
          <a:xfrm>
            <a:off x="5119971" y="4072833"/>
            <a:ext cx="675458" cy="0"/>
          </a:xfrm>
          <a:prstGeom prst="line">
            <a:avLst/>
          </a:prstGeom>
          <a:ln w="38100" cap="flat">
            <a:solidFill>
              <a:srgbClr val="FD6220"/>
            </a:solidFill>
            <a:prstDash val="solid"/>
            <a:headEnd type="none" w="sm" len="sm"/>
            <a:tailEnd type="none" w="sm" len="sm"/>
          </a:ln>
        </p:spPr>
        <p:txBody>
          <a:bodyPr/>
          <a:lstStyle/>
          <a:p>
            <a:endParaRPr lang="en-IN"/>
          </a:p>
        </p:txBody>
      </p:sp>
      <p:sp>
        <p:nvSpPr>
          <p:cNvPr id="15" name="AutoShape 15"/>
          <p:cNvSpPr/>
          <p:nvPr/>
        </p:nvSpPr>
        <p:spPr>
          <a:xfrm flipH="1">
            <a:off x="5119971" y="3954532"/>
            <a:ext cx="6349" cy="118301"/>
          </a:xfrm>
          <a:prstGeom prst="line">
            <a:avLst/>
          </a:prstGeom>
          <a:ln w="38100" cap="flat">
            <a:solidFill>
              <a:srgbClr val="FD6220"/>
            </a:solidFill>
            <a:prstDash val="solid"/>
            <a:headEnd type="none" w="sm" len="sm"/>
            <a:tailEnd type="none" w="sm" len="sm"/>
          </a:ln>
        </p:spPr>
        <p:txBody>
          <a:bodyPr/>
          <a:lstStyle/>
          <a:p>
            <a:endParaRPr lang="en-IN"/>
          </a:p>
        </p:txBody>
      </p:sp>
      <p:sp>
        <p:nvSpPr>
          <p:cNvPr id="16" name="AutoShape 16"/>
          <p:cNvSpPr/>
          <p:nvPr/>
        </p:nvSpPr>
        <p:spPr>
          <a:xfrm flipH="1">
            <a:off x="5785909" y="3954362"/>
            <a:ext cx="6349" cy="118301"/>
          </a:xfrm>
          <a:prstGeom prst="line">
            <a:avLst/>
          </a:prstGeom>
          <a:ln w="38100" cap="flat">
            <a:solidFill>
              <a:srgbClr val="FD6220"/>
            </a:solidFill>
            <a:prstDash val="solid"/>
            <a:headEnd type="none" w="sm" len="sm"/>
            <a:tailEnd type="none" w="sm" len="sm"/>
          </a:ln>
        </p:spPr>
        <p:txBody>
          <a:bodyPr/>
          <a:lstStyle/>
          <a:p>
            <a:endParaRPr lang="en-IN"/>
          </a:p>
        </p:txBody>
      </p:sp>
      <p:sp>
        <p:nvSpPr>
          <p:cNvPr id="17" name="Freeform 17"/>
          <p:cNvSpPr/>
          <p:nvPr/>
        </p:nvSpPr>
        <p:spPr>
          <a:xfrm>
            <a:off x="6096000" y="3429000"/>
            <a:ext cx="6096000" cy="34290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5"/>
            <a:stretch>
              <a:fillRect t="-5058" r="-5058"/>
            </a:stretch>
          </a:blipFill>
        </p:spPr>
        <p:txBody>
          <a:bodyPr/>
          <a:lstStyle/>
          <a:p>
            <a:endParaRPr lang="en-IN"/>
          </a:p>
        </p:txBody>
      </p:sp>
      <p:sp>
        <p:nvSpPr>
          <p:cNvPr id="18" name="AutoShape 18"/>
          <p:cNvSpPr/>
          <p:nvPr/>
        </p:nvSpPr>
        <p:spPr>
          <a:xfrm>
            <a:off x="0" y="3429000"/>
            <a:ext cx="12192000" cy="0"/>
          </a:xfrm>
          <a:prstGeom prst="line">
            <a:avLst/>
          </a:prstGeom>
          <a:ln w="66675" cap="flat">
            <a:solidFill>
              <a:srgbClr val="FD6220"/>
            </a:solidFill>
            <a:prstDash val="solid"/>
            <a:headEnd type="none" w="sm" len="sm"/>
            <a:tailEnd type="none" w="sm" len="sm"/>
          </a:ln>
        </p:spPr>
        <p:txBody>
          <a:bodyPr/>
          <a:lstStyle/>
          <a:p>
            <a:endParaRPr lang="en-IN"/>
          </a:p>
        </p:txBody>
      </p:sp>
      <p:sp>
        <p:nvSpPr>
          <p:cNvPr id="19" name="AutoShape 19"/>
          <p:cNvSpPr/>
          <p:nvPr/>
        </p:nvSpPr>
        <p:spPr>
          <a:xfrm flipV="1">
            <a:off x="6096000" y="0"/>
            <a:ext cx="0" cy="6858000"/>
          </a:xfrm>
          <a:prstGeom prst="line">
            <a:avLst/>
          </a:prstGeom>
          <a:ln w="66675" cap="flat">
            <a:solidFill>
              <a:srgbClr val="FD6220"/>
            </a:solidFill>
            <a:prstDash val="solid"/>
            <a:headEnd type="none" w="sm" len="sm"/>
            <a:tailEnd type="none" w="sm" len="sm"/>
          </a:ln>
        </p:spPr>
        <p:txBody>
          <a:bodyPr/>
          <a:lstStyle/>
          <a:p>
            <a:endParaRPr lang="en-IN"/>
          </a:p>
        </p:txBody>
      </p:sp>
      <p:sp>
        <p:nvSpPr>
          <p:cNvPr id="20" name="AutoShape 20"/>
          <p:cNvSpPr/>
          <p:nvPr/>
        </p:nvSpPr>
        <p:spPr>
          <a:xfrm>
            <a:off x="0" y="22225"/>
            <a:ext cx="12192000" cy="0"/>
          </a:xfrm>
          <a:prstGeom prst="line">
            <a:avLst/>
          </a:prstGeom>
          <a:ln w="66675" cap="flat">
            <a:solidFill>
              <a:srgbClr val="FD6220"/>
            </a:solidFill>
            <a:prstDash val="solid"/>
            <a:headEnd type="none" w="sm" len="sm"/>
            <a:tailEnd type="none" w="sm" len="sm"/>
          </a:ln>
        </p:spPr>
        <p:txBody>
          <a:bodyPr/>
          <a:lstStyle/>
          <a:p>
            <a:endParaRPr lang="en-IN"/>
          </a:p>
        </p:txBody>
      </p:sp>
      <p:sp>
        <p:nvSpPr>
          <p:cNvPr id="21" name="AutoShape 21"/>
          <p:cNvSpPr/>
          <p:nvPr/>
        </p:nvSpPr>
        <p:spPr>
          <a:xfrm>
            <a:off x="0" y="6835775"/>
            <a:ext cx="12192000" cy="0"/>
          </a:xfrm>
          <a:prstGeom prst="line">
            <a:avLst/>
          </a:prstGeom>
          <a:ln w="66675" cap="flat">
            <a:solidFill>
              <a:srgbClr val="FD6220"/>
            </a:solidFill>
            <a:prstDash val="solid"/>
            <a:headEnd type="none" w="sm" len="sm"/>
            <a:tailEnd type="none" w="sm" len="sm"/>
          </a:ln>
        </p:spPr>
        <p:txBody>
          <a:bodyPr/>
          <a:lstStyle/>
          <a:p>
            <a:endParaRPr lang="en-IN"/>
          </a:p>
        </p:txBody>
      </p:sp>
      <p:sp>
        <p:nvSpPr>
          <p:cNvPr id="22" name="AutoShape 22"/>
          <p:cNvSpPr/>
          <p:nvPr/>
        </p:nvSpPr>
        <p:spPr>
          <a:xfrm flipV="1">
            <a:off x="12169775" y="-22225"/>
            <a:ext cx="0" cy="6858000"/>
          </a:xfrm>
          <a:prstGeom prst="line">
            <a:avLst/>
          </a:prstGeom>
          <a:ln w="66675" cap="flat">
            <a:solidFill>
              <a:srgbClr val="FD6220"/>
            </a:solidFill>
            <a:prstDash val="solid"/>
            <a:headEnd type="none" w="sm" len="sm"/>
            <a:tailEnd type="none" w="sm" len="sm"/>
          </a:ln>
        </p:spPr>
        <p:txBody>
          <a:bodyPr/>
          <a:lstStyle/>
          <a:p>
            <a:endParaRPr lang="en-IN"/>
          </a:p>
        </p:txBody>
      </p:sp>
      <p:sp>
        <p:nvSpPr>
          <p:cNvPr id="23" name="AutoShape 23"/>
          <p:cNvSpPr/>
          <p:nvPr/>
        </p:nvSpPr>
        <p:spPr>
          <a:xfrm flipV="1">
            <a:off x="22225" y="22225"/>
            <a:ext cx="0" cy="6858000"/>
          </a:xfrm>
          <a:prstGeom prst="line">
            <a:avLst/>
          </a:prstGeom>
          <a:ln w="66675" cap="flat">
            <a:solidFill>
              <a:srgbClr val="FD6220"/>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1669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6096000" cy="3426709"/>
          </a:xfrm>
          <a:custGeom>
            <a:avLst/>
            <a:gdLst/>
            <a:ahLst/>
            <a:cxnLst/>
            <a:rect l="l" t="t" r="r" b="b"/>
            <a:pathLst>
              <a:path w="9144000" h="5140064">
                <a:moveTo>
                  <a:pt x="0" y="0"/>
                </a:moveTo>
                <a:lnTo>
                  <a:pt x="9144000" y="0"/>
                </a:lnTo>
                <a:lnTo>
                  <a:pt x="9144000" y="5140064"/>
                </a:lnTo>
                <a:lnTo>
                  <a:pt x="0" y="5140064"/>
                </a:lnTo>
                <a:lnTo>
                  <a:pt x="0" y="0"/>
                </a:lnTo>
                <a:close/>
              </a:path>
            </a:pathLst>
          </a:custGeom>
          <a:blipFill>
            <a:blip r:embed="rId2"/>
            <a:stretch>
              <a:fillRect/>
            </a:stretch>
          </a:blipFill>
        </p:spPr>
        <p:txBody>
          <a:bodyPr/>
          <a:lstStyle/>
          <a:p>
            <a:endParaRPr lang="en-IN"/>
          </a:p>
        </p:txBody>
      </p:sp>
      <p:sp>
        <p:nvSpPr>
          <p:cNvPr id="3" name="Freeform 3"/>
          <p:cNvSpPr/>
          <p:nvPr/>
        </p:nvSpPr>
        <p:spPr>
          <a:xfrm>
            <a:off x="0" y="3426709"/>
            <a:ext cx="6096000" cy="3431291"/>
          </a:xfrm>
          <a:custGeom>
            <a:avLst/>
            <a:gdLst/>
            <a:ahLst/>
            <a:cxnLst/>
            <a:rect l="l" t="t" r="r" b="b"/>
            <a:pathLst>
              <a:path w="9144000" h="5146936">
                <a:moveTo>
                  <a:pt x="0" y="0"/>
                </a:moveTo>
                <a:lnTo>
                  <a:pt x="9144000" y="0"/>
                </a:lnTo>
                <a:lnTo>
                  <a:pt x="9144000" y="5146936"/>
                </a:lnTo>
                <a:lnTo>
                  <a:pt x="0" y="5146936"/>
                </a:lnTo>
                <a:lnTo>
                  <a:pt x="0" y="0"/>
                </a:lnTo>
                <a:close/>
              </a:path>
            </a:pathLst>
          </a:custGeom>
          <a:blipFill>
            <a:blip r:embed="rId3"/>
            <a:stretch>
              <a:fillRect t="-101314" b="-99956"/>
            </a:stretch>
          </a:blipFill>
        </p:spPr>
        <p:txBody>
          <a:bodyPr/>
          <a:lstStyle/>
          <a:p>
            <a:endParaRPr lang="en-IN"/>
          </a:p>
        </p:txBody>
      </p:sp>
      <p:sp>
        <p:nvSpPr>
          <p:cNvPr id="4" name="Freeform 4"/>
          <p:cNvSpPr/>
          <p:nvPr/>
        </p:nvSpPr>
        <p:spPr>
          <a:xfrm>
            <a:off x="6096000" y="1"/>
            <a:ext cx="6096000" cy="3661691"/>
          </a:xfrm>
          <a:custGeom>
            <a:avLst/>
            <a:gdLst/>
            <a:ahLst/>
            <a:cxnLst/>
            <a:rect l="l" t="t" r="r" b="b"/>
            <a:pathLst>
              <a:path w="9144000" h="5492537">
                <a:moveTo>
                  <a:pt x="0" y="0"/>
                </a:moveTo>
                <a:lnTo>
                  <a:pt x="9144000" y="0"/>
                </a:lnTo>
                <a:lnTo>
                  <a:pt x="9144000" y="5492537"/>
                </a:lnTo>
                <a:lnTo>
                  <a:pt x="0" y="5492537"/>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6893442" y="3756498"/>
            <a:ext cx="4157751" cy="2047548"/>
          </a:xfrm>
          <a:prstGeom prst="rect">
            <a:avLst/>
          </a:prstGeom>
        </p:spPr>
        <p:txBody>
          <a:bodyPr lIns="0" tIns="0" rIns="0" bIns="0" rtlCol="0" anchor="t">
            <a:spAutoFit/>
          </a:bodyPr>
          <a:lstStyle/>
          <a:p>
            <a:pPr defTabSz="609630">
              <a:lnSpc>
                <a:spcPts val="2715"/>
              </a:lnSpc>
              <a:spcBef>
                <a:spcPct val="0"/>
              </a:spcBef>
            </a:pPr>
            <a:r>
              <a:rPr lang="en-US" sz="1939">
                <a:solidFill>
                  <a:srgbClr val="FFFEFE"/>
                </a:solidFill>
                <a:latin typeface="Atkinson Hyperlegible Bold"/>
              </a:rPr>
              <a:t>Based on the provided gender data:</a:t>
            </a:r>
          </a:p>
          <a:p>
            <a:pPr marL="418707" lvl="1" indent="-209354" defTabSz="609630">
              <a:lnSpc>
                <a:spcPts val="2715"/>
              </a:lnSpc>
              <a:spcBef>
                <a:spcPct val="0"/>
              </a:spcBef>
              <a:buFont typeface="Arial"/>
              <a:buChar char="•"/>
            </a:pPr>
            <a:r>
              <a:rPr lang="en-US" sz="1939">
                <a:solidFill>
                  <a:srgbClr val="FFFEFE"/>
                </a:solidFill>
                <a:latin typeface="Atkinson Hyperlegible Bold"/>
              </a:rPr>
              <a:t>Total Entries: 40</a:t>
            </a:r>
          </a:p>
          <a:p>
            <a:pPr marL="418707" lvl="1" indent="-209354" defTabSz="609630">
              <a:lnSpc>
                <a:spcPts val="2715"/>
              </a:lnSpc>
              <a:spcBef>
                <a:spcPct val="0"/>
              </a:spcBef>
              <a:buFont typeface="Arial"/>
              <a:buChar char="•"/>
            </a:pPr>
            <a:r>
              <a:rPr lang="en-US" sz="1939">
                <a:solidFill>
                  <a:srgbClr val="FFFEFE"/>
                </a:solidFill>
                <a:latin typeface="Atkinson Hyperlegible Bold"/>
              </a:rPr>
              <a:t>Gender Breakdown:</a:t>
            </a:r>
          </a:p>
          <a:p>
            <a:pPr marL="837415" lvl="2" indent="-279138" defTabSz="609630">
              <a:lnSpc>
                <a:spcPts val="2715"/>
              </a:lnSpc>
              <a:spcBef>
                <a:spcPct val="0"/>
              </a:spcBef>
              <a:buFont typeface="Arial"/>
              <a:buChar char="⚬"/>
            </a:pPr>
            <a:r>
              <a:rPr lang="en-US" sz="1939">
                <a:solidFill>
                  <a:srgbClr val="FFFEFE"/>
                </a:solidFill>
                <a:latin typeface="Atkinson Hyperlegible Bold"/>
              </a:rPr>
              <a:t>Female: 15 (37.5%)</a:t>
            </a:r>
          </a:p>
          <a:p>
            <a:pPr marL="837415" lvl="2" indent="-279138" defTabSz="609630">
              <a:lnSpc>
                <a:spcPts val="2715"/>
              </a:lnSpc>
              <a:spcBef>
                <a:spcPct val="0"/>
              </a:spcBef>
              <a:buFont typeface="Arial"/>
              <a:buChar char="⚬"/>
            </a:pPr>
            <a:r>
              <a:rPr lang="en-US" sz="1939">
                <a:solidFill>
                  <a:srgbClr val="FFFEFE"/>
                </a:solidFill>
                <a:latin typeface="Atkinson Hyperlegible Bold"/>
              </a:rPr>
              <a:t>Male: 25 (62.5%)</a:t>
            </a:r>
          </a:p>
          <a:p>
            <a:pPr algn="ctr" defTabSz="609630">
              <a:lnSpc>
                <a:spcPts val="2715"/>
              </a:lnSpc>
              <a:spcBef>
                <a:spcPct val="0"/>
              </a:spcBef>
            </a:pPr>
            <a:endParaRPr lang="en-US" sz="1939">
              <a:solidFill>
                <a:srgbClr val="FFFEFE"/>
              </a:solidFill>
              <a:latin typeface="Atkinson Hyperlegible Bold"/>
            </a:endParaRPr>
          </a:p>
        </p:txBody>
      </p:sp>
      <p:sp>
        <p:nvSpPr>
          <p:cNvPr id="6" name="TextBox 6"/>
          <p:cNvSpPr txBox="1"/>
          <p:nvPr/>
        </p:nvSpPr>
        <p:spPr>
          <a:xfrm>
            <a:off x="6893443" y="5637733"/>
            <a:ext cx="1518267" cy="662554"/>
          </a:xfrm>
          <a:prstGeom prst="rect">
            <a:avLst/>
          </a:prstGeom>
        </p:spPr>
        <p:txBody>
          <a:bodyPr lIns="0" tIns="0" rIns="0" bIns="0" rtlCol="0" anchor="t">
            <a:spAutoFit/>
          </a:bodyPr>
          <a:lstStyle/>
          <a:p>
            <a:pPr defTabSz="609630">
              <a:lnSpc>
                <a:spcPts val="2715"/>
              </a:lnSpc>
              <a:spcBef>
                <a:spcPct val="0"/>
              </a:spcBef>
            </a:pPr>
            <a:r>
              <a:rPr lang="en-US" sz="1939">
                <a:solidFill>
                  <a:srgbClr val="FFFEFE"/>
                </a:solidFill>
                <a:latin typeface="Atkinson Hyperlegible Bold"/>
              </a:rPr>
              <a:t>Visualization</a:t>
            </a:r>
          </a:p>
          <a:p>
            <a:pPr marL="418707" lvl="1" indent="-209354" defTabSz="609630">
              <a:lnSpc>
                <a:spcPts val="2715"/>
              </a:lnSpc>
              <a:buFont typeface="Arial"/>
              <a:buChar char="•"/>
            </a:pPr>
            <a:r>
              <a:rPr lang="en-US" sz="1939">
                <a:solidFill>
                  <a:srgbClr val="FFFEFE"/>
                </a:solidFill>
                <a:latin typeface="Atkinson Hyperlegible Bold"/>
              </a:rPr>
              <a:t>Bar Chart</a:t>
            </a:r>
          </a:p>
        </p:txBody>
      </p:sp>
    </p:spTree>
    <p:extLst>
      <p:ext uri="{BB962C8B-B14F-4D97-AF65-F5344CB8AC3E}">
        <p14:creationId xmlns:p14="http://schemas.microsoft.com/office/powerpoint/2010/main" val="1841981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2275451" cy="6858000"/>
          </a:xfrm>
          <a:custGeom>
            <a:avLst/>
            <a:gdLst/>
            <a:ahLst/>
            <a:cxnLst/>
            <a:rect l="l" t="t" r="r" b="b"/>
            <a:pathLst>
              <a:path w="18413176" h="10287000">
                <a:moveTo>
                  <a:pt x="0" y="0"/>
                </a:moveTo>
                <a:lnTo>
                  <a:pt x="18413176" y="0"/>
                </a:lnTo>
                <a:lnTo>
                  <a:pt x="18413176" y="10287000"/>
                </a:lnTo>
                <a:lnTo>
                  <a:pt x="0" y="10287000"/>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69593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5" y="0"/>
            <a:ext cx="12176125" cy="2303873"/>
          </a:xfrm>
          <a:custGeom>
            <a:avLst/>
            <a:gdLst/>
            <a:ahLst/>
            <a:cxnLst/>
            <a:rect l="l" t="t" r="r" b="b"/>
            <a:pathLst>
              <a:path w="18264188" h="3455810">
                <a:moveTo>
                  <a:pt x="0" y="0"/>
                </a:moveTo>
                <a:lnTo>
                  <a:pt x="18264188" y="0"/>
                </a:lnTo>
                <a:lnTo>
                  <a:pt x="18264188" y="3455810"/>
                </a:lnTo>
                <a:lnTo>
                  <a:pt x="0" y="345581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5875" y="3093642"/>
            <a:ext cx="2239853" cy="4692567"/>
          </a:xfrm>
          <a:prstGeom prst="rect">
            <a:avLst/>
          </a:prstGeom>
        </p:spPr>
        <p:txBody>
          <a:bodyPr lIns="0" tIns="0" rIns="0" bIns="0" rtlCol="0" anchor="t">
            <a:spAutoFit/>
          </a:bodyPr>
          <a:lstStyle/>
          <a:p>
            <a:pPr defTabSz="609630">
              <a:lnSpc>
                <a:spcPts val="2255"/>
              </a:lnSpc>
            </a:pPr>
            <a:r>
              <a:rPr lang="en-US" sz="1611">
                <a:solidFill>
                  <a:srgbClr val="000000"/>
                </a:solidFill>
                <a:latin typeface="Atkinson Hyperlegible Bold"/>
              </a:rPr>
              <a:t>Age</a:t>
            </a:r>
          </a:p>
          <a:p>
            <a:pPr marL="347812" lvl="1" indent="-173906" defTabSz="609630">
              <a:lnSpc>
                <a:spcPts val="2255"/>
              </a:lnSpc>
              <a:buFont typeface="Arial"/>
              <a:buChar char="•"/>
            </a:pPr>
            <a:r>
              <a:rPr lang="en-US" sz="1611">
                <a:solidFill>
                  <a:srgbClr val="000000"/>
                </a:solidFill>
                <a:latin typeface="Atkinson Hyperlegible Bold"/>
              </a:rPr>
              <a:t>Mean: 27.8</a:t>
            </a:r>
          </a:p>
          <a:p>
            <a:pPr marL="347812" lvl="1" indent="-173906" defTabSz="609630">
              <a:lnSpc>
                <a:spcPts val="2255"/>
              </a:lnSpc>
              <a:buFont typeface="Arial"/>
              <a:buChar char="•"/>
            </a:pPr>
            <a:r>
              <a:rPr lang="en-US" sz="1611">
                <a:solidFill>
                  <a:srgbClr val="000000"/>
                </a:solidFill>
                <a:latin typeface="Atkinson Hyperlegible Bold"/>
              </a:rPr>
              <a:t>Median: 27</a:t>
            </a:r>
          </a:p>
          <a:p>
            <a:pPr marL="347812" lvl="1" indent="-173906" defTabSz="609630">
              <a:lnSpc>
                <a:spcPts val="2255"/>
              </a:lnSpc>
              <a:buFont typeface="Arial"/>
              <a:buChar char="•"/>
            </a:pPr>
            <a:r>
              <a:rPr lang="en-US" sz="1611">
                <a:solidFill>
                  <a:srgbClr val="000000"/>
                </a:solidFill>
                <a:latin typeface="Atkinson Hyperlegible Bold"/>
              </a:rPr>
              <a:t>Mode: 27</a:t>
            </a:r>
          </a:p>
          <a:p>
            <a:pPr marL="347812" lvl="1" indent="-173906" defTabSz="609630">
              <a:lnSpc>
                <a:spcPts val="2255"/>
              </a:lnSpc>
              <a:buFont typeface="Arial"/>
              <a:buChar char="•"/>
            </a:pPr>
            <a:r>
              <a:rPr lang="en-US" sz="1611">
                <a:solidFill>
                  <a:srgbClr val="000000"/>
                </a:solidFill>
                <a:latin typeface="Atkinson Hyperlegible Bold"/>
              </a:rPr>
              <a:t>Range: 21 to 35</a:t>
            </a:r>
          </a:p>
          <a:p>
            <a:pPr marL="347812" lvl="1" indent="-173906" defTabSz="609630">
              <a:lnSpc>
                <a:spcPts val="2255"/>
              </a:lnSpc>
              <a:buFont typeface="Arial"/>
              <a:buChar char="•"/>
            </a:pPr>
            <a:r>
              <a:rPr lang="en-US" sz="1611">
                <a:solidFill>
                  <a:srgbClr val="000000"/>
                </a:solidFill>
                <a:latin typeface="Atkinson Hyperlegible Bold"/>
              </a:rPr>
              <a:t>Std Deviation: 3.52</a:t>
            </a:r>
          </a:p>
          <a:p>
            <a:pPr defTabSz="609630">
              <a:lnSpc>
                <a:spcPts val="2255"/>
              </a:lnSpc>
            </a:pPr>
            <a:endParaRPr lang="en-US" sz="1611">
              <a:solidFill>
                <a:srgbClr val="000000"/>
              </a:solidFill>
              <a:latin typeface="Atkinson Hyperlegible Bold"/>
            </a:endParaRPr>
          </a:p>
          <a:p>
            <a:pPr defTabSz="609630">
              <a:lnSpc>
                <a:spcPts val="2255"/>
              </a:lnSpc>
            </a:pPr>
            <a:r>
              <a:rPr lang="en-US" sz="1611">
                <a:solidFill>
                  <a:srgbClr val="000000"/>
                </a:solidFill>
                <a:latin typeface="Atkinson Hyperlegible Bold"/>
              </a:rPr>
              <a:t>Mutual Funds</a:t>
            </a:r>
          </a:p>
          <a:p>
            <a:pPr marL="347812" lvl="1" indent="-173906" defTabSz="609630">
              <a:lnSpc>
                <a:spcPts val="2255"/>
              </a:lnSpc>
              <a:buFont typeface="Arial"/>
              <a:buChar char="•"/>
            </a:pPr>
            <a:r>
              <a:rPr lang="en-US" sz="1611">
                <a:solidFill>
                  <a:srgbClr val="000000"/>
                </a:solidFill>
                <a:latin typeface="Atkinson Hyperlegible Bold"/>
              </a:rPr>
              <a:t>Mean: 2.55</a:t>
            </a:r>
          </a:p>
          <a:p>
            <a:pPr marL="347812" lvl="1" indent="-173906" defTabSz="609630">
              <a:lnSpc>
                <a:spcPts val="2255"/>
              </a:lnSpc>
              <a:buFont typeface="Arial"/>
              <a:buChar char="•"/>
            </a:pPr>
            <a:r>
              <a:rPr lang="en-US" sz="1611">
                <a:solidFill>
                  <a:srgbClr val="000000"/>
                </a:solidFill>
                <a:latin typeface="Atkinson Hyperlegible Bold"/>
              </a:rPr>
              <a:t>Median: 2</a:t>
            </a:r>
          </a:p>
          <a:p>
            <a:pPr marL="347812" lvl="1" indent="-173906" defTabSz="609630">
              <a:lnSpc>
                <a:spcPts val="2255"/>
              </a:lnSpc>
              <a:buFont typeface="Arial"/>
              <a:buChar char="•"/>
            </a:pPr>
            <a:r>
              <a:rPr lang="en-US" sz="1611">
                <a:solidFill>
                  <a:srgbClr val="000000"/>
                </a:solidFill>
                <a:latin typeface="Atkinson Hyperlegible Bold"/>
              </a:rPr>
              <a:t>Mode: 2</a:t>
            </a:r>
          </a:p>
          <a:p>
            <a:pPr marL="347812" lvl="1" indent="-173906" defTabSz="609630">
              <a:lnSpc>
                <a:spcPts val="2255"/>
              </a:lnSpc>
              <a:buFont typeface="Arial"/>
              <a:buChar char="•"/>
            </a:pPr>
            <a:r>
              <a:rPr lang="en-US" sz="1611">
                <a:solidFill>
                  <a:srgbClr val="000000"/>
                </a:solidFill>
                <a:latin typeface="Atkinson Hyperlegible Bold"/>
              </a:rPr>
              <a:t>Range: 1 to 7</a:t>
            </a:r>
          </a:p>
          <a:p>
            <a:pPr marL="347812" lvl="1" indent="-173906" defTabSz="609630">
              <a:lnSpc>
                <a:spcPts val="2255"/>
              </a:lnSpc>
              <a:buFont typeface="Arial"/>
              <a:buChar char="•"/>
            </a:pPr>
            <a:r>
              <a:rPr lang="en-US" sz="1611">
                <a:solidFill>
                  <a:srgbClr val="000000"/>
                </a:solidFill>
                <a:latin typeface="Atkinson Hyperlegible Bold"/>
              </a:rPr>
              <a:t>Std Deviation: 1.18</a:t>
            </a:r>
          </a:p>
          <a:p>
            <a:pPr defTabSz="609630">
              <a:lnSpc>
                <a:spcPts val="2255"/>
              </a:lnSpc>
              <a:spcBef>
                <a:spcPct val="0"/>
              </a:spcBef>
            </a:pPr>
            <a:endParaRPr lang="en-US" sz="1611">
              <a:solidFill>
                <a:srgbClr val="000000"/>
              </a:solidFill>
              <a:latin typeface="Atkinson Hyperlegible Bold"/>
            </a:endParaRPr>
          </a:p>
          <a:p>
            <a:pPr defTabSz="609630">
              <a:lnSpc>
                <a:spcPts val="2255"/>
              </a:lnSpc>
              <a:spcBef>
                <a:spcPct val="0"/>
              </a:spcBef>
            </a:pPr>
            <a:endParaRPr lang="en-US" sz="1611">
              <a:solidFill>
                <a:srgbClr val="000000"/>
              </a:solidFill>
              <a:latin typeface="Atkinson Hyperlegible Bold"/>
            </a:endParaRPr>
          </a:p>
          <a:p>
            <a:pPr defTabSz="609630">
              <a:lnSpc>
                <a:spcPts val="2255"/>
              </a:lnSpc>
              <a:spcBef>
                <a:spcPct val="0"/>
              </a:spcBef>
            </a:pPr>
            <a:endParaRPr lang="en-US" sz="1611">
              <a:solidFill>
                <a:srgbClr val="000000"/>
              </a:solidFill>
              <a:latin typeface="Atkinson Hyperlegible Bold"/>
            </a:endParaRPr>
          </a:p>
        </p:txBody>
      </p:sp>
      <p:sp>
        <p:nvSpPr>
          <p:cNvPr id="4" name="TextBox 4"/>
          <p:cNvSpPr txBox="1"/>
          <p:nvPr/>
        </p:nvSpPr>
        <p:spPr>
          <a:xfrm>
            <a:off x="3028137" y="3093642"/>
            <a:ext cx="3160731" cy="4692631"/>
          </a:xfrm>
          <a:prstGeom prst="rect">
            <a:avLst/>
          </a:prstGeom>
        </p:spPr>
        <p:txBody>
          <a:bodyPr lIns="0" tIns="0" rIns="0" bIns="0" rtlCol="0" anchor="t">
            <a:spAutoFit/>
          </a:bodyPr>
          <a:lstStyle/>
          <a:p>
            <a:pPr defTabSz="609630">
              <a:lnSpc>
                <a:spcPts val="2259"/>
              </a:lnSpc>
            </a:pPr>
            <a:r>
              <a:rPr lang="en-US" sz="1613">
                <a:solidFill>
                  <a:srgbClr val="000000"/>
                </a:solidFill>
                <a:latin typeface="Atkinson Hyperlegible Bold"/>
              </a:rPr>
              <a:t>Equity Market</a:t>
            </a:r>
          </a:p>
          <a:p>
            <a:pPr marL="348337" lvl="1" indent="-174168" defTabSz="609630">
              <a:lnSpc>
                <a:spcPts val="2259"/>
              </a:lnSpc>
              <a:buFont typeface="Arial"/>
              <a:buChar char="•"/>
            </a:pPr>
            <a:r>
              <a:rPr lang="en-US" sz="1613">
                <a:solidFill>
                  <a:srgbClr val="000000"/>
                </a:solidFill>
                <a:latin typeface="Atkinson Hyperlegible Bold"/>
              </a:rPr>
              <a:t>Mean: 3.475</a:t>
            </a:r>
          </a:p>
          <a:p>
            <a:pPr marL="348337" lvl="1" indent="-174168" defTabSz="609630">
              <a:lnSpc>
                <a:spcPts val="2259"/>
              </a:lnSpc>
              <a:buFont typeface="Arial"/>
              <a:buChar char="•"/>
            </a:pPr>
            <a:r>
              <a:rPr lang="en-US" sz="1613">
                <a:solidFill>
                  <a:srgbClr val="000000"/>
                </a:solidFill>
                <a:latin typeface="Atkinson Hyperlegible Bold"/>
              </a:rPr>
              <a:t>Median: 4</a:t>
            </a:r>
          </a:p>
          <a:p>
            <a:pPr marL="348337" lvl="1" indent="-174168" defTabSz="609630">
              <a:lnSpc>
                <a:spcPts val="2259"/>
              </a:lnSpc>
              <a:buFont typeface="Arial"/>
              <a:buChar char="•"/>
            </a:pPr>
            <a:r>
              <a:rPr lang="en-US" sz="1613">
                <a:solidFill>
                  <a:srgbClr val="000000"/>
                </a:solidFill>
                <a:latin typeface="Atkinson Hyperlegible Bold"/>
              </a:rPr>
              <a:t>Mode: 4</a:t>
            </a:r>
          </a:p>
          <a:p>
            <a:pPr marL="348337" lvl="1" indent="-174168" defTabSz="609630">
              <a:lnSpc>
                <a:spcPts val="2259"/>
              </a:lnSpc>
              <a:buFont typeface="Arial"/>
              <a:buChar char="•"/>
            </a:pPr>
            <a:r>
              <a:rPr lang="en-US" sz="1613">
                <a:solidFill>
                  <a:srgbClr val="000000"/>
                </a:solidFill>
                <a:latin typeface="Atkinson Hyperlegible Bold"/>
              </a:rPr>
              <a:t>Range: 1 to 6</a:t>
            </a:r>
          </a:p>
          <a:p>
            <a:pPr marL="348337" lvl="1" indent="-174168" defTabSz="609630">
              <a:lnSpc>
                <a:spcPts val="2259"/>
              </a:lnSpc>
              <a:buFont typeface="Arial"/>
              <a:buChar char="•"/>
            </a:pPr>
            <a:r>
              <a:rPr lang="en-US" sz="1613">
                <a:solidFill>
                  <a:srgbClr val="000000"/>
                </a:solidFill>
                <a:latin typeface="Atkinson Hyperlegible Bold"/>
              </a:rPr>
              <a:t>Std Deviation: 1.12</a:t>
            </a:r>
          </a:p>
          <a:p>
            <a:pPr defTabSz="609630">
              <a:lnSpc>
                <a:spcPts val="2259"/>
              </a:lnSpc>
            </a:pPr>
            <a:endParaRPr lang="en-US" sz="1613">
              <a:solidFill>
                <a:srgbClr val="000000"/>
              </a:solidFill>
              <a:latin typeface="Atkinson Hyperlegible Bold"/>
            </a:endParaRPr>
          </a:p>
          <a:p>
            <a:pPr defTabSz="609630">
              <a:lnSpc>
                <a:spcPts val="2259"/>
              </a:lnSpc>
            </a:pPr>
            <a:r>
              <a:rPr lang="en-US" sz="1613">
                <a:solidFill>
                  <a:srgbClr val="000000"/>
                </a:solidFill>
                <a:latin typeface="Atkinson Hyperlegible Bold"/>
              </a:rPr>
              <a:t>Debentures</a:t>
            </a:r>
          </a:p>
          <a:p>
            <a:pPr marL="348337" lvl="1" indent="-174168" defTabSz="609630">
              <a:lnSpc>
                <a:spcPts val="2259"/>
              </a:lnSpc>
              <a:buFont typeface="Arial"/>
              <a:buChar char="•"/>
            </a:pPr>
            <a:r>
              <a:rPr lang="en-US" sz="1613">
                <a:solidFill>
                  <a:srgbClr val="000000"/>
                </a:solidFill>
                <a:latin typeface="Atkinson Hyperlegible Bold"/>
              </a:rPr>
              <a:t>Mean: 5.75</a:t>
            </a:r>
          </a:p>
          <a:p>
            <a:pPr marL="348337" lvl="1" indent="-174168" defTabSz="609630">
              <a:lnSpc>
                <a:spcPts val="2259"/>
              </a:lnSpc>
              <a:buFont typeface="Arial"/>
              <a:buChar char="•"/>
            </a:pPr>
            <a:r>
              <a:rPr lang="en-US" sz="1613">
                <a:solidFill>
                  <a:srgbClr val="000000"/>
                </a:solidFill>
                <a:latin typeface="Atkinson Hyperlegible Bold"/>
              </a:rPr>
              <a:t>Median: 6.5</a:t>
            </a:r>
          </a:p>
          <a:p>
            <a:pPr marL="348337" lvl="1" indent="-174168" defTabSz="609630">
              <a:lnSpc>
                <a:spcPts val="2259"/>
              </a:lnSpc>
              <a:buFont typeface="Arial"/>
              <a:buChar char="•"/>
            </a:pPr>
            <a:r>
              <a:rPr lang="en-US" sz="1613">
                <a:solidFill>
                  <a:srgbClr val="000000"/>
                </a:solidFill>
                <a:latin typeface="Atkinson Hyperlegible Bold"/>
              </a:rPr>
              <a:t>Mode: 7</a:t>
            </a:r>
          </a:p>
          <a:p>
            <a:pPr marL="348337" lvl="1" indent="-174168" defTabSz="609630">
              <a:lnSpc>
                <a:spcPts val="2259"/>
              </a:lnSpc>
              <a:buFont typeface="Arial"/>
              <a:buChar char="•"/>
            </a:pPr>
            <a:r>
              <a:rPr lang="en-US" sz="1613">
                <a:solidFill>
                  <a:srgbClr val="000000"/>
                </a:solidFill>
                <a:latin typeface="Atkinson Hyperlegible Bold"/>
              </a:rPr>
              <a:t>Range: 1 to 7</a:t>
            </a:r>
          </a:p>
          <a:p>
            <a:pPr marL="348337" lvl="1" indent="-174168" defTabSz="609630">
              <a:lnSpc>
                <a:spcPts val="2259"/>
              </a:lnSpc>
              <a:buFont typeface="Arial"/>
              <a:buChar char="•"/>
            </a:pPr>
            <a:r>
              <a:rPr lang="en-US" sz="1613">
                <a:solidFill>
                  <a:srgbClr val="000000"/>
                </a:solidFill>
                <a:latin typeface="Atkinson Hyperlegible Bold"/>
              </a:rPr>
              <a:t>Std Deviation: 1.65</a:t>
            </a:r>
          </a:p>
          <a:p>
            <a:pPr defTabSz="609630">
              <a:lnSpc>
                <a:spcPts val="2259"/>
              </a:lnSpc>
            </a:pPr>
            <a:endParaRPr lang="en-US" sz="1613">
              <a:solidFill>
                <a:srgbClr val="000000"/>
              </a:solidFill>
              <a:latin typeface="Atkinson Hyperlegible Bold"/>
            </a:endParaRPr>
          </a:p>
          <a:p>
            <a:pPr defTabSz="609630">
              <a:lnSpc>
                <a:spcPts val="2259"/>
              </a:lnSpc>
            </a:pPr>
            <a:endParaRPr lang="en-US" sz="1613">
              <a:solidFill>
                <a:srgbClr val="000000"/>
              </a:solidFill>
              <a:latin typeface="Atkinson Hyperlegible Bold"/>
            </a:endParaRPr>
          </a:p>
          <a:p>
            <a:pPr defTabSz="609630">
              <a:lnSpc>
                <a:spcPts val="2259"/>
              </a:lnSpc>
            </a:pPr>
            <a:endParaRPr lang="en-US" sz="1613">
              <a:solidFill>
                <a:srgbClr val="000000"/>
              </a:solidFill>
              <a:latin typeface="Atkinson Hyperlegible Bold"/>
            </a:endParaRPr>
          </a:p>
        </p:txBody>
      </p:sp>
      <p:sp>
        <p:nvSpPr>
          <p:cNvPr id="5" name="TextBox 5"/>
          <p:cNvSpPr txBox="1"/>
          <p:nvPr/>
        </p:nvSpPr>
        <p:spPr>
          <a:xfrm>
            <a:off x="384152" y="2354681"/>
            <a:ext cx="11147448" cy="572464"/>
          </a:xfrm>
          <a:prstGeom prst="rect">
            <a:avLst/>
          </a:prstGeom>
        </p:spPr>
        <p:txBody>
          <a:bodyPr wrap="square" lIns="0" tIns="0" rIns="0" bIns="0" rtlCol="0" anchor="t">
            <a:spAutoFit/>
          </a:bodyPr>
          <a:lstStyle/>
          <a:p>
            <a:pPr algn="ctr" defTabSz="609630">
              <a:lnSpc>
                <a:spcPts val="4853"/>
              </a:lnSpc>
            </a:pPr>
            <a:r>
              <a:rPr lang="en-US" sz="3466" u="sng" dirty="0">
                <a:solidFill>
                  <a:srgbClr val="000000"/>
                </a:solidFill>
                <a:latin typeface="Canva Sans Bold"/>
              </a:rPr>
              <a:t>Investment Avenues (Average Investment in Units)</a:t>
            </a:r>
          </a:p>
        </p:txBody>
      </p:sp>
      <p:sp>
        <p:nvSpPr>
          <p:cNvPr id="6" name="TextBox 6"/>
          <p:cNvSpPr txBox="1"/>
          <p:nvPr/>
        </p:nvSpPr>
        <p:spPr>
          <a:xfrm>
            <a:off x="6188869" y="3093643"/>
            <a:ext cx="3160731" cy="4487447"/>
          </a:xfrm>
          <a:prstGeom prst="rect">
            <a:avLst/>
          </a:prstGeom>
        </p:spPr>
        <p:txBody>
          <a:bodyPr lIns="0" tIns="0" rIns="0" bIns="0" rtlCol="0" anchor="t">
            <a:spAutoFit/>
          </a:bodyPr>
          <a:lstStyle/>
          <a:p>
            <a:pPr defTabSz="609630">
              <a:lnSpc>
                <a:spcPts val="2259"/>
              </a:lnSpc>
            </a:pPr>
            <a:r>
              <a:rPr lang="en-US" sz="1613">
                <a:solidFill>
                  <a:srgbClr val="000000"/>
                </a:solidFill>
                <a:latin typeface="Atkinson Hyperlegible Bold"/>
              </a:rPr>
              <a:t>Government Bonds</a:t>
            </a:r>
          </a:p>
          <a:p>
            <a:pPr marL="348337" lvl="1" indent="-174168" defTabSz="609630">
              <a:lnSpc>
                <a:spcPts val="2259"/>
              </a:lnSpc>
              <a:buFont typeface="Arial"/>
              <a:buChar char="•"/>
            </a:pPr>
            <a:r>
              <a:rPr lang="en-US" sz="1613">
                <a:solidFill>
                  <a:srgbClr val="000000"/>
                </a:solidFill>
                <a:latin typeface="Atkinson Hyperlegible Bold"/>
              </a:rPr>
              <a:t>Mean: 4.65</a:t>
            </a:r>
          </a:p>
          <a:p>
            <a:pPr marL="348337" lvl="1" indent="-174168" defTabSz="609630">
              <a:lnSpc>
                <a:spcPts val="2259"/>
              </a:lnSpc>
              <a:buFont typeface="Arial"/>
              <a:buChar char="•"/>
            </a:pPr>
            <a:r>
              <a:rPr lang="en-US" sz="1613">
                <a:solidFill>
                  <a:srgbClr val="000000"/>
                </a:solidFill>
                <a:latin typeface="Atkinson Hyperlegible Bold"/>
              </a:rPr>
              <a:t>Median: 5</a:t>
            </a:r>
          </a:p>
          <a:p>
            <a:pPr marL="348337" lvl="1" indent="-174168" defTabSz="609630">
              <a:lnSpc>
                <a:spcPts val="2259"/>
              </a:lnSpc>
              <a:buFont typeface="Arial"/>
              <a:buChar char="•"/>
            </a:pPr>
            <a:r>
              <a:rPr lang="en-US" sz="1613">
                <a:solidFill>
                  <a:srgbClr val="000000"/>
                </a:solidFill>
                <a:latin typeface="Atkinson Hyperlegible Bold"/>
              </a:rPr>
              <a:t>Mode: 5</a:t>
            </a:r>
          </a:p>
          <a:p>
            <a:pPr marL="348337" lvl="1" indent="-174168" defTabSz="609630">
              <a:lnSpc>
                <a:spcPts val="2259"/>
              </a:lnSpc>
              <a:buFont typeface="Arial"/>
              <a:buChar char="•"/>
            </a:pPr>
            <a:r>
              <a:rPr lang="en-US" sz="1613">
                <a:solidFill>
                  <a:srgbClr val="000000"/>
                </a:solidFill>
                <a:latin typeface="Atkinson Hyperlegible Bold"/>
              </a:rPr>
              <a:t>Range: 1 to 7</a:t>
            </a:r>
          </a:p>
          <a:p>
            <a:pPr marL="348337" lvl="1" indent="-174168" defTabSz="609630">
              <a:lnSpc>
                <a:spcPts val="2259"/>
              </a:lnSpc>
              <a:buFont typeface="Arial"/>
              <a:buChar char="•"/>
            </a:pPr>
            <a:r>
              <a:rPr lang="en-US" sz="1613">
                <a:solidFill>
                  <a:srgbClr val="000000"/>
                </a:solidFill>
                <a:latin typeface="Atkinson Hyperlegible Bold"/>
              </a:rPr>
              <a:t>Std Deviation: 1.35</a:t>
            </a:r>
          </a:p>
          <a:p>
            <a:pPr defTabSz="609630">
              <a:lnSpc>
                <a:spcPts val="2259"/>
              </a:lnSpc>
            </a:pPr>
            <a:endParaRPr lang="en-US" sz="1613">
              <a:solidFill>
                <a:srgbClr val="000000"/>
              </a:solidFill>
              <a:latin typeface="Atkinson Hyperlegible Bold"/>
            </a:endParaRPr>
          </a:p>
          <a:p>
            <a:pPr defTabSz="609630">
              <a:lnSpc>
                <a:spcPts val="2259"/>
              </a:lnSpc>
            </a:pPr>
            <a:r>
              <a:rPr lang="en-US" sz="1613">
                <a:solidFill>
                  <a:srgbClr val="000000"/>
                </a:solidFill>
                <a:latin typeface="Atkinson Hyperlegible Bold"/>
              </a:rPr>
              <a:t>Fixed Deposits</a:t>
            </a:r>
          </a:p>
          <a:p>
            <a:pPr marL="348337" lvl="1" indent="-174168" defTabSz="609630">
              <a:lnSpc>
                <a:spcPts val="2259"/>
              </a:lnSpc>
              <a:buFont typeface="Arial"/>
              <a:buChar char="•"/>
            </a:pPr>
            <a:r>
              <a:rPr lang="en-US" sz="1613">
                <a:solidFill>
                  <a:srgbClr val="000000"/>
                </a:solidFill>
                <a:latin typeface="Atkinson Hyperlegible Bold"/>
              </a:rPr>
              <a:t>Mean: 3.575</a:t>
            </a:r>
          </a:p>
          <a:p>
            <a:pPr marL="348337" lvl="1" indent="-174168" defTabSz="609630">
              <a:lnSpc>
                <a:spcPts val="2259"/>
              </a:lnSpc>
              <a:buFont typeface="Arial"/>
              <a:buChar char="•"/>
            </a:pPr>
            <a:r>
              <a:rPr lang="en-US" sz="1613">
                <a:solidFill>
                  <a:srgbClr val="000000"/>
                </a:solidFill>
                <a:latin typeface="Atkinson Hyperlegible Bold"/>
              </a:rPr>
              <a:t>Median: 3.5</a:t>
            </a:r>
          </a:p>
          <a:p>
            <a:pPr marL="348337" lvl="1" indent="-174168" defTabSz="609630">
              <a:lnSpc>
                <a:spcPts val="2259"/>
              </a:lnSpc>
              <a:buFont typeface="Arial"/>
              <a:buChar char="•"/>
            </a:pPr>
            <a:r>
              <a:rPr lang="en-US" sz="1613">
                <a:solidFill>
                  <a:srgbClr val="000000"/>
                </a:solidFill>
                <a:latin typeface="Atkinson Hyperlegible Bold"/>
              </a:rPr>
              <a:t>Mode: 3</a:t>
            </a:r>
          </a:p>
          <a:p>
            <a:pPr marL="348337" lvl="1" indent="-174168" defTabSz="609630">
              <a:lnSpc>
                <a:spcPts val="2259"/>
              </a:lnSpc>
              <a:buFont typeface="Arial"/>
              <a:buChar char="•"/>
            </a:pPr>
            <a:r>
              <a:rPr lang="en-US" sz="1613">
                <a:solidFill>
                  <a:srgbClr val="000000"/>
                </a:solidFill>
                <a:latin typeface="Atkinson Hyperlegible Bold"/>
              </a:rPr>
              <a:t>Range: 1 to 7</a:t>
            </a:r>
          </a:p>
          <a:p>
            <a:pPr marL="348337" lvl="1" indent="-174168" defTabSz="609630">
              <a:lnSpc>
                <a:spcPts val="2259"/>
              </a:lnSpc>
              <a:buFont typeface="Arial"/>
              <a:buChar char="•"/>
            </a:pPr>
            <a:r>
              <a:rPr lang="en-US" sz="1613">
                <a:solidFill>
                  <a:srgbClr val="000000"/>
                </a:solidFill>
                <a:latin typeface="Atkinson Hyperlegible Bold"/>
              </a:rPr>
              <a:t>Std Deviation: 1.77</a:t>
            </a:r>
          </a:p>
          <a:p>
            <a:pPr defTabSz="609630">
              <a:lnSpc>
                <a:spcPts val="2715"/>
              </a:lnSpc>
            </a:pPr>
            <a:endParaRPr lang="en-US" sz="1613">
              <a:solidFill>
                <a:srgbClr val="000000"/>
              </a:solidFill>
              <a:latin typeface="Atkinson Hyperlegible Bold"/>
            </a:endParaRPr>
          </a:p>
          <a:p>
            <a:pPr defTabSz="609630">
              <a:lnSpc>
                <a:spcPts val="2715"/>
              </a:lnSpc>
              <a:spcBef>
                <a:spcPct val="0"/>
              </a:spcBef>
            </a:pPr>
            <a:endParaRPr lang="en-US" sz="1613">
              <a:solidFill>
                <a:srgbClr val="000000"/>
              </a:solidFill>
              <a:latin typeface="Atkinson Hyperlegible Bold"/>
            </a:endParaRPr>
          </a:p>
        </p:txBody>
      </p:sp>
      <p:sp>
        <p:nvSpPr>
          <p:cNvPr id="7" name="TextBox 7"/>
          <p:cNvSpPr txBox="1"/>
          <p:nvPr/>
        </p:nvSpPr>
        <p:spPr>
          <a:xfrm>
            <a:off x="8858490" y="3093643"/>
            <a:ext cx="3160731" cy="4487447"/>
          </a:xfrm>
          <a:prstGeom prst="rect">
            <a:avLst/>
          </a:prstGeom>
        </p:spPr>
        <p:txBody>
          <a:bodyPr lIns="0" tIns="0" rIns="0" bIns="0" rtlCol="0" anchor="t">
            <a:spAutoFit/>
          </a:bodyPr>
          <a:lstStyle/>
          <a:p>
            <a:pPr defTabSz="609630">
              <a:lnSpc>
                <a:spcPts val="2259"/>
              </a:lnSpc>
            </a:pPr>
            <a:r>
              <a:rPr lang="en-US" sz="1613">
                <a:solidFill>
                  <a:srgbClr val="000000"/>
                </a:solidFill>
                <a:latin typeface="Atkinson Hyperlegible Bold"/>
              </a:rPr>
              <a:t>PPF</a:t>
            </a:r>
          </a:p>
          <a:p>
            <a:pPr marL="348337" lvl="1" indent="-174168" defTabSz="609630">
              <a:lnSpc>
                <a:spcPts val="2259"/>
              </a:lnSpc>
              <a:buFont typeface="Arial"/>
              <a:buChar char="•"/>
            </a:pPr>
            <a:r>
              <a:rPr lang="en-US" sz="1613">
                <a:solidFill>
                  <a:srgbClr val="000000"/>
                </a:solidFill>
                <a:latin typeface="Atkinson Hyperlegible Bold"/>
              </a:rPr>
              <a:t>Mean: 2.025</a:t>
            </a:r>
          </a:p>
          <a:p>
            <a:pPr marL="348337" lvl="1" indent="-174168" defTabSz="609630">
              <a:lnSpc>
                <a:spcPts val="2259"/>
              </a:lnSpc>
              <a:buFont typeface="Arial"/>
              <a:buChar char="•"/>
            </a:pPr>
            <a:r>
              <a:rPr lang="en-US" sz="1613">
                <a:solidFill>
                  <a:srgbClr val="000000"/>
                </a:solidFill>
                <a:latin typeface="Atkinson Hyperlegible Bold"/>
              </a:rPr>
              <a:t>Median: 1</a:t>
            </a:r>
          </a:p>
          <a:p>
            <a:pPr marL="348337" lvl="1" indent="-174168" defTabSz="609630">
              <a:lnSpc>
                <a:spcPts val="2259"/>
              </a:lnSpc>
              <a:buFont typeface="Arial"/>
              <a:buChar char="•"/>
            </a:pPr>
            <a:r>
              <a:rPr lang="en-US" sz="1613">
                <a:solidFill>
                  <a:srgbClr val="000000"/>
                </a:solidFill>
                <a:latin typeface="Atkinson Hyperlegible Bold"/>
              </a:rPr>
              <a:t>Mode: 1</a:t>
            </a:r>
          </a:p>
          <a:p>
            <a:pPr marL="348337" lvl="1" indent="-174168" defTabSz="609630">
              <a:lnSpc>
                <a:spcPts val="2259"/>
              </a:lnSpc>
              <a:buFont typeface="Arial"/>
              <a:buChar char="•"/>
            </a:pPr>
            <a:r>
              <a:rPr lang="en-US" sz="1613">
                <a:solidFill>
                  <a:srgbClr val="000000"/>
                </a:solidFill>
                <a:latin typeface="Atkinson Hyperlegible Bold"/>
              </a:rPr>
              <a:t>Range: 1 to 6</a:t>
            </a:r>
          </a:p>
          <a:p>
            <a:pPr marL="348337" lvl="1" indent="-174168" defTabSz="609630">
              <a:lnSpc>
                <a:spcPts val="2259"/>
              </a:lnSpc>
              <a:buFont typeface="Arial"/>
              <a:buChar char="•"/>
            </a:pPr>
            <a:r>
              <a:rPr lang="en-US" sz="1613">
                <a:solidFill>
                  <a:srgbClr val="000000"/>
                </a:solidFill>
                <a:latin typeface="Atkinson Hyperlegible Bold"/>
              </a:rPr>
              <a:t>Std Deviation: 1.59</a:t>
            </a:r>
          </a:p>
          <a:p>
            <a:pPr defTabSz="609630">
              <a:lnSpc>
                <a:spcPts val="2259"/>
              </a:lnSpc>
            </a:pPr>
            <a:endParaRPr lang="en-US" sz="1613">
              <a:solidFill>
                <a:srgbClr val="000000"/>
              </a:solidFill>
              <a:latin typeface="Atkinson Hyperlegible Bold"/>
            </a:endParaRPr>
          </a:p>
          <a:p>
            <a:pPr defTabSz="609630">
              <a:lnSpc>
                <a:spcPts val="2259"/>
              </a:lnSpc>
            </a:pPr>
            <a:r>
              <a:rPr lang="en-US" sz="1613">
                <a:solidFill>
                  <a:srgbClr val="000000"/>
                </a:solidFill>
                <a:latin typeface="Atkinson Hyperlegible Bold"/>
              </a:rPr>
              <a:t>Gold</a:t>
            </a:r>
          </a:p>
          <a:p>
            <a:pPr marL="348337" lvl="1" indent="-174168" defTabSz="609630">
              <a:lnSpc>
                <a:spcPts val="2259"/>
              </a:lnSpc>
              <a:buFont typeface="Arial"/>
              <a:buChar char="•"/>
            </a:pPr>
            <a:r>
              <a:rPr lang="en-US" sz="1613">
                <a:solidFill>
                  <a:srgbClr val="000000"/>
                </a:solidFill>
                <a:latin typeface="Atkinson Hyperlegible Bold"/>
              </a:rPr>
              <a:t>Mean: 5.975</a:t>
            </a:r>
          </a:p>
          <a:p>
            <a:pPr marL="348337" lvl="1" indent="-174168" defTabSz="609630">
              <a:lnSpc>
                <a:spcPts val="2259"/>
              </a:lnSpc>
              <a:buFont typeface="Arial"/>
              <a:buChar char="•"/>
            </a:pPr>
            <a:r>
              <a:rPr lang="en-US" sz="1613">
                <a:solidFill>
                  <a:srgbClr val="000000"/>
                </a:solidFill>
                <a:latin typeface="Atkinson Hyperlegible Bold"/>
              </a:rPr>
              <a:t>Median: 6</a:t>
            </a:r>
          </a:p>
          <a:p>
            <a:pPr marL="348337" lvl="1" indent="-174168" defTabSz="609630">
              <a:lnSpc>
                <a:spcPts val="2259"/>
              </a:lnSpc>
              <a:buFont typeface="Arial"/>
              <a:buChar char="•"/>
            </a:pPr>
            <a:r>
              <a:rPr lang="en-US" sz="1613">
                <a:solidFill>
                  <a:srgbClr val="000000"/>
                </a:solidFill>
                <a:latin typeface="Atkinson Hyperlegible Bold"/>
              </a:rPr>
              <a:t>Mode: 6</a:t>
            </a:r>
          </a:p>
          <a:p>
            <a:pPr marL="348337" lvl="1" indent="-174168" defTabSz="609630">
              <a:lnSpc>
                <a:spcPts val="2259"/>
              </a:lnSpc>
              <a:buFont typeface="Arial"/>
              <a:buChar char="•"/>
            </a:pPr>
            <a:r>
              <a:rPr lang="en-US" sz="1613">
                <a:solidFill>
                  <a:srgbClr val="000000"/>
                </a:solidFill>
                <a:latin typeface="Atkinson Hyperlegible Bold"/>
              </a:rPr>
              <a:t>Range: 2 to 7</a:t>
            </a:r>
          </a:p>
          <a:p>
            <a:pPr marL="348337" lvl="1" indent="-174168" defTabSz="609630">
              <a:lnSpc>
                <a:spcPts val="2259"/>
              </a:lnSpc>
              <a:buFont typeface="Arial"/>
              <a:buChar char="•"/>
            </a:pPr>
            <a:r>
              <a:rPr lang="en-US" sz="1613">
                <a:solidFill>
                  <a:srgbClr val="000000"/>
                </a:solidFill>
                <a:latin typeface="Atkinson Hyperlegible Bold"/>
              </a:rPr>
              <a:t>Std Deviation: 1.13</a:t>
            </a:r>
          </a:p>
          <a:p>
            <a:pPr defTabSz="609630">
              <a:lnSpc>
                <a:spcPts val="2715"/>
              </a:lnSpc>
              <a:spcBef>
                <a:spcPct val="0"/>
              </a:spcBef>
            </a:pPr>
            <a:endParaRPr lang="en-US" sz="1613">
              <a:solidFill>
                <a:srgbClr val="000000"/>
              </a:solidFill>
              <a:latin typeface="Atkinson Hyperlegible Bold"/>
            </a:endParaRPr>
          </a:p>
          <a:p>
            <a:pPr defTabSz="609630">
              <a:lnSpc>
                <a:spcPts val="2715"/>
              </a:lnSpc>
              <a:spcBef>
                <a:spcPct val="0"/>
              </a:spcBef>
            </a:pPr>
            <a:endParaRPr lang="en-US" sz="1613">
              <a:solidFill>
                <a:srgbClr val="000000"/>
              </a:solidFill>
              <a:latin typeface="Atkinson Hyperlegible Bold"/>
            </a:endParaRPr>
          </a:p>
        </p:txBody>
      </p:sp>
    </p:spTree>
    <p:extLst>
      <p:ext uri="{BB962C8B-B14F-4D97-AF65-F5344CB8AC3E}">
        <p14:creationId xmlns:p14="http://schemas.microsoft.com/office/powerpoint/2010/main" val="3460744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5106641" cy="2961938"/>
          </a:xfrm>
          <a:custGeom>
            <a:avLst/>
            <a:gdLst/>
            <a:ahLst/>
            <a:cxnLst/>
            <a:rect l="l" t="t" r="r" b="b"/>
            <a:pathLst>
              <a:path w="7659962" h="4442907">
                <a:moveTo>
                  <a:pt x="0" y="0"/>
                </a:moveTo>
                <a:lnTo>
                  <a:pt x="7659962" y="0"/>
                </a:lnTo>
                <a:lnTo>
                  <a:pt x="7659962" y="4442907"/>
                </a:lnTo>
                <a:lnTo>
                  <a:pt x="0" y="4442907"/>
                </a:lnTo>
                <a:lnTo>
                  <a:pt x="0" y="0"/>
                </a:lnTo>
                <a:close/>
              </a:path>
            </a:pathLst>
          </a:custGeom>
          <a:blipFill>
            <a:blip r:embed="rId2"/>
            <a:stretch>
              <a:fillRect l="-1773" r="-2734"/>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3" name="Freeform 3"/>
          <p:cNvSpPr/>
          <p:nvPr/>
        </p:nvSpPr>
        <p:spPr>
          <a:xfrm>
            <a:off x="5106641" y="2961938"/>
            <a:ext cx="7085359" cy="3896062"/>
          </a:xfrm>
          <a:custGeom>
            <a:avLst/>
            <a:gdLst/>
            <a:ahLst/>
            <a:cxnLst/>
            <a:rect l="l" t="t" r="r" b="b"/>
            <a:pathLst>
              <a:path w="10628038" h="5844093">
                <a:moveTo>
                  <a:pt x="0" y="0"/>
                </a:moveTo>
                <a:lnTo>
                  <a:pt x="10628038" y="0"/>
                </a:lnTo>
                <a:lnTo>
                  <a:pt x="10628038" y="5844093"/>
                </a:lnTo>
                <a:lnTo>
                  <a:pt x="0" y="5844093"/>
                </a:lnTo>
                <a:lnTo>
                  <a:pt x="0" y="0"/>
                </a:lnTo>
                <a:close/>
              </a:path>
            </a:pathLst>
          </a:custGeom>
          <a:blipFill>
            <a:blip r:embed="rId3"/>
            <a:stretch>
              <a:fillRect l="-840" t="-1289" r="-1190"/>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4" name="Freeform 4"/>
          <p:cNvSpPr/>
          <p:nvPr/>
        </p:nvSpPr>
        <p:spPr>
          <a:xfrm>
            <a:off x="5106642" y="604"/>
            <a:ext cx="4796589" cy="2961334"/>
          </a:xfrm>
          <a:custGeom>
            <a:avLst/>
            <a:gdLst/>
            <a:ahLst/>
            <a:cxnLst/>
            <a:rect l="l" t="t" r="r" b="b"/>
            <a:pathLst>
              <a:path w="7194884" h="4442001">
                <a:moveTo>
                  <a:pt x="0" y="0"/>
                </a:moveTo>
                <a:lnTo>
                  <a:pt x="7194883" y="0"/>
                </a:lnTo>
                <a:lnTo>
                  <a:pt x="7194883" y="4442002"/>
                </a:lnTo>
                <a:lnTo>
                  <a:pt x="0" y="4442002"/>
                </a:lnTo>
                <a:lnTo>
                  <a:pt x="0" y="0"/>
                </a:lnTo>
                <a:close/>
              </a:path>
            </a:pathLst>
          </a:custGeom>
          <a:blipFill>
            <a:blip r:embed="rId4"/>
            <a:stretch>
              <a:fillRect l="-3752" r="-654" b="-2764"/>
            </a:stretch>
          </a:blipFill>
          <a:ln w="38100" cap="sq">
            <a:gradFill>
              <a:gsLst>
                <a:gs pos="0">
                  <a:srgbClr val="004AAD">
                    <a:alpha val="100000"/>
                  </a:srgbClr>
                </a:gs>
                <a:gs pos="100000">
                  <a:srgbClr val="CB6CE6">
                    <a:alpha val="100000"/>
                  </a:srgbClr>
                </a:gs>
              </a:gsLst>
              <a:lin ang="0"/>
            </a:gradFill>
            <a:prstDash val="solid"/>
            <a:miter/>
          </a:ln>
        </p:spPr>
        <p:txBody>
          <a:bodyPr/>
          <a:lstStyle/>
          <a:p>
            <a:endParaRPr lang="en-IN"/>
          </a:p>
        </p:txBody>
      </p:sp>
      <p:sp>
        <p:nvSpPr>
          <p:cNvPr id="5" name="TextBox 5"/>
          <p:cNvSpPr txBox="1"/>
          <p:nvPr/>
        </p:nvSpPr>
        <p:spPr>
          <a:xfrm>
            <a:off x="9903230" y="-25400"/>
            <a:ext cx="2116814" cy="2519151"/>
          </a:xfrm>
          <a:prstGeom prst="rect">
            <a:avLst/>
          </a:prstGeom>
        </p:spPr>
        <p:txBody>
          <a:bodyPr lIns="0" tIns="0" rIns="0" bIns="0" rtlCol="0" anchor="t">
            <a:spAutoFit/>
          </a:bodyPr>
          <a:lstStyle/>
          <a:p>
            <a:pPr defTabSz="609630">
              <a:lnSpc>
                <a:spcPts val="1804"/>
              </a:lnSpc>
            </a:pPr>
            <a:r>
              <a:rPr lang="en-US" sz="1289" u="sng">
                <a:solidFill>
                  <a:srgbClr val="000000"/>
                </a:solidFill>
                <a:latin typeface="Atkinson Hyperlegible Bold"/>
              </a:rPr>
              <a:t>Peapoles preference Summary:</a:t>
            </a:r>
          </a:p>
          <a:p>
            <a:pPr defTabSz="609630">
              <a:lnSpc>
                <a:spcPts val="1804"/>
              </a:lnSpc>
            </a:pPr>
            <a:endParaRPr lang="en-US" sz="1289" u="sng">
              <a:solidFill>
                <a:srgbClr val="000000"/>
              </a:solidFill>
              <a:latin typeface="Atkinson Hyperlegible Bold"/>
            </a:endParaRPr>
          </a:p>
          <a:p>
            <a:pPr marL="278292" lvl="1" indent="-139146" defTabSz="609630">
              <a:lnSpc>
                <a:spcPts val="1804"/>
              </a:lnSpc>
              <a:buFont typeface="Arial"/>
              <a:buChar char="•"/>
            </a:pPr>
            <a:r>
              <a:rPr lang="en-US" sz="1289">
                <a:solidFill>
                  <a:srgbClr val="000000"/>
                </a:solidFill>
                <a:latin typeface="Atkinson Hyperlegible Bold"/>
              </a:rPr>
              <a:t>Total YES: 37 Peapole say Yes i.e they preferred to invest.</a:t>
            </a:r>
          </a:p>
          <a:p>
            <a:pPr defTabSz="609630">
              <a:lnSpc>
                <a:spcPts val="1804"/>
              </a:lnSpc>
            </a:pPr>
            <a:endParaRPr lang="en-US" sz="1289">
              <a:solidFill>
                <a:srgbClr val="000000"/>
              </a:solidFill>
              <a:latin typeface="Atkinson Hyperlegible Bold"/>
            </a:endParaRPr>
          </a:p>
          <a:p>
            <a:pPr marL="278292" lvl="1" indent="-139146" defTabSz="609630">
              <a:lnSpc>
                <a:spcPts val="1804"/>
              </a:lnSpc>
              <a:buFont typeface="Arial"/>
              <a:buChar char="•"/>
            </a:pPr>
            <a:r>
              <a:rPr lang="en-US" sz="1289">
                <a:solidFill>
                  <a:srgbClr val="000000"/>
                </a:solidFill>
                <a:latin typeface="Atkinson Hyperlegible Bold"/>
              </a:rPr>
              <a:t>Total NO: 3 people say No i.e They not to Preferred Investment Avenues.</a:t>
            </a:r>
          </a:p>
        </p:txBody>
      </p:sp>
      <p:sp>
        <p:nvSpPr>
          <p:cNvPr id="6" name="TextBox 6"/>
          <p:cNvSpPr txBox="1"/>
          <p:nvPr/>
        </p:nvSpPr>
        <p:spPr>
          <a:xfrm>
            <a:off x="339029" y="3043673"/>
            <a:ext cx="3401425" cy="3237296"/>
          </a:xfrm>
          <a:prstGeom prst="rect">
            <a:avLst/>
          </a:prstGeom>
        </p:spPr>
        <p:txBody>
          <a:bodyPr lIns="0" tIns="0" rIns="0" bIns="0" rtlCol="0" anchor="t">
            <a:spAutoFit/>
          </a:bodyPr>
          <a:lstStyle/>
          <a:p>
            <a:pPr defTabSz="609630">
              <a:lnSpc>
                <a:spcPts val="1867"/>
              </a:lnSpc>
            </a:pPr>
            <a:r>
              <a:rPr lang="en-US" sz="1333">
                <a:solidFill>
                  <a:srgbClr val="000000"/>
                </a:solidFill>
                <a:latin typeface="Atkinson Hyperlegible Bold"/>
              </a:rPr>
              <a:t>Investment Preferences Summary:</a:t>
            </a:r>
          </a:p>
          <a:p>
            <a:pPr defTabSz="609630">
              <a:lnSpc>
                <a:spcPts val="1867"/>
              </a:lnSpc>
            </a:pPr>
            <a:endParaRPr lang="en-US" sz="1333">
              <a:solidFill>
                <a:srgbClr val="000000"/>
              </a:solidFill>
              <a:latin typeface="Atkinson Hyperlegible Bold"/>
            </a:endParaRPr>
          </a:p>
          <a:p>
            <a:pPr defTabSz="609630">
              <a:lnSpc>
                <a:spcPts val="1804"/>
              </a:lnSpc>
            </a:pPr>
            <a:r>
              <a:rPr lang="en-US" sz="1289">
                <a:solidFill>
                  <a:srgbClr val="000000"/>
                </a:solidFill>
                <a:latin typeface="Atkinson Hyperlegible"/>
              </a:rPr>
              <a:t>The table below showing the count of people who prefer each investment avenue:</a:t>
            </a:r>
          </a:p>
          <a:p>
            <a:pPr defTabSz="609630">
              <a:lnSpc>
                <a:spcPts val="1804"/>
              </a:lnSpc>
            </a:pPr>
            <a:endParaRPr lang="en-US" sz="1289">
              <a:solidFill>
                <a:srgbClr val="000000"/>
              </a:solidFill>
              <a:latin typeface="Atkinson Hyperlegible"/>
            </a:endParaRPr>
          </a:p>
          <a:p>
            <a:pPr marL="278292" lvl="1" indent="-139146" defTabSz="609630">
              <a:lnSpc>
                <a:spcPts val="1804"/>
              </a:lnSpc>
              <a:buFontTx/>
              <a:buAutoNum type="arabicPeriod"/>
            </a:pPr>
            <a:r>
              <a:rPr lang="en-US" sz="1289">
                <a:solidFill>
                  <a:srgbClr val="000000"/>
                </a:solidFill>
                <a:latin typeface="Atkinson Hyperlegible Bold"/>
              </a:rPr>
              <a:t>Mutual Fund:</a:t>
            </a:r>
            <a:r>
              <a:rPr lang="en-US" sz="1289">
                <a:solidFill>
                  <a:srgbClr val="000000"/>
                </a:solidFill>
                <a:latin typeface="Atkinson Hyperlegible"/>
              </a:rPr>
              <a:t> Preferred by 18 individuals.</a:t>
            </a:r>
          </a:p>
          <a:p>
            <a:pPr marL="278292" lvl="1" indent="-139146" defTabSz="609630">
              <a:lnSpc>
                <a:spcPts val="1804"/>
              </a:lnSpc>
              <a:buFontTx/>
              <a:buAutoNum type="arabicPeriod"/>
            </a:pPr>
            <a:r>
              <a:rPr lang="en-US" sz="1289">
                <a:solidFill>
                  <a:srgbClr val="000000"/>
                </a:solidFill>
                <a:latin typeface="Atkinson Hyperlegible Bold"/>
              </a:rPr>
              <a:t>Equity: </a:t>
            </a:r>
            <a:r>
              <a:rPr lang="en-US" sz="1289">
                <a:solidFill>
                  <a:srgbClr val="000000"/>
                </a:solidFill>
                <a:latin typeface="Atkinson Hyperlegible"/>
              </a:rPr>
              <a:t>Preferred by 10 individuals.</a:t>
            </a:r>
          </a:p>
          <a:p>
            <a:pPr marL="278292" lvl="1" indent="-139146" defTabSz="609630">
              <a:lnSpc>
                <a:spcPts val="1804"/>
              </a:lnSpc>
              <a:buFontTx/>
              <a:buAutoNum type="arabicPeriod"/>
            </a:pPr>
            <a:r>
              <a:rPr lang="en-US" sz="1289">
                <a:solidFill>
                  <a:srgbClr val="000000"/>
                </a:solidFill>
                <a:latin typeface="Atkinson Hyperlegible Bold"/>
              </a:rPr>
              <a:t>Fixed Deposits:</a:t>
            </a:r>
            <a:r>
              <a:rPr lang="en-US" sz="1289">
                <a:solidFill>
                  <a:srgbClr val="000000"/>
                </a:solidFill>
                <a:latin typeface="Atkinson Hyperlegible"/>
              </a:rPr>
              <a:t> Preferred by 9 individuals.</a:t>
            </a:r>
          </a:p>
          <a:p>
            <a:pPr marL="278292" lvl="1" indent="-139146" defTabSz="609630">
              <a:lnSpc>
                <a:spcPts val="1804"/>
              </a:lnSpc>
              <a:buFontTx/>
              <a:buAutoNum type="arabicPeriod"/>
            </a:pPr>
            <a:r>
              <a:rPr lang="en-US" sz="1289">
                <a:solidFill>
                  <a:srgbClr val="000000"/>
                </a:solidFill>
                <a:latin typeface="Atkinson Hyperlegible Bold"/>
              </a:rPr>
              <a:t>Public Provident Fund:</a:t>
            </a:r>
            <a:r>
              <a:rPr lang="en-US" sz="1289">
                <a:solidFill>
                  <a:srgbClr val="000000"/>
                </a:solidFill>
                <a:latin typeface="Atkinson Hyperlegible"/>
              </a:rPr>
              <a:t> Preferred by 3 individuals.</a:t>
            </a:r>
          </a:p>
          <a:p>
            <a:pPr defTabSz="609630">
              <a:lnSpc>
                <a:spcPts val="1804"/>
              </a:lnSpc>
            </a:pPr>
            <a:endParaRPr lang="en-US" sz="1289">
              <a:solidFill>
                <a:srgbClr val="000000"/>
              </a:solidFill>
              <a:latin typeface="Atkinson Hyperlegible"/>
            </a:endParaRPr>
          </a:p>
          <a:p>
            <a:pPr defTabSz="609630">
              <a:lnSpc>
                <a:spcPts val="1804"/>
              </a:lnSpc>
            </a:pPr>
            <a:r>
              <a:rPr lang="en-US" sz="1289">
                <a:solidFill>
                  <a:srgbClr val="000000"/>
                </a:solidFill>
                <a:latin typeface="Atkinson Hyperlegible"/>
              </a:rPr>
              <a:t>Total 40 individuals are there in the dataset.</a:t>
            </a:r>
          </a:p>
          <a:p>
            <a:pPr defTabSz="609630">
              <a:lnSpc>
                <a:spcPts val="1804"/>
              </a:lnSpc>
            </a:pPr>
            <a:r>
              <a:rPr lang="en-US" sz="1289">
                <a:solidFill>
                  <a:srgbClr val="000000"/>
                </a:solidFill>
                <a:latin typeface="Atkinson Hyperlegible"/>
              </a:rPr>
              <a:t>Peapole most preferred ‘Mutual Fund’ as a investment Avenue.</a:t>
            </a:r>
          </a:p>
        </p:txBody>
      </p:sp>
      <p:sp>
        <p:nvSpPr>
          <p:cNvPr id="7" name="AutoShape 7"/>
          <p:cNvSpPr/>
          <p:nvPr/>
        </p:nvSpPr>
        <p:spPr>
          <a:xfrm flipH="1" flipV="1">
            <a:off x="12185650" y="646"/>
            <a:ext cx="6350" cy="2961293"/>
          </a:xfrm>
          <a:prstGeom prst="line">
            <a:avLst/>
          </a:prstGeom>
          <a:ln w="381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en-IN"/>
          </a:p>
        </p:txBody>
      </p:sp>
      <p:sp>
        <p:nvSpPr>
          <p:cNvPr id="8" name="AutoShape 8"/>
          <p:cNvSpPr/>
          <p:nvPr/>
        </p:nvSpPr>
        <p:spPr>
          <a:xfrm flipH="1">
            <a:off x="9903213" y="6995"/>
            <a:ext cx="2288805" cy="0"/>
          </a:xfrm>
          <a:prstGeom prst="line">
            <a:avLst/>
          </a:prstGeom>
          <a:ln w="381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en-IN"/>
          </a:p>
        </p:txBody>
      </p:sp>
      <p:sp>
        <p:nvSpPr>
          <p:cNvPr id="9" name="AutoShape 9"/>
          <p:cNvSpPr/>
          <p:nvPr/>
        </p:nvSpPr>
        <p:spPr>
          <a:xfrm flipH="1" flipV="1">
            <a:off x="12732" y="6832600"/>
            <a:ext cx="5093934" cy="0"/>
          </a:xfrm>
          <a:prstGeom prst="line">
            <a:avLst/>
          </a:prstGeom>
          <a:ln w="381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en-IN"/>
          </a:p>
        </p:txBody>
      </p:sp>
      <p:sp>
        <p:nvSpPr>
          <p:cNvPr id="10" name="AutoShape 10"/>
          <p:cNvSpPr/>
          <p:nvPr/>
        </p:nvSpPr>
        <p:spPr>
          <a:xfrm flipV="1">
            <a:off x="31781" y="2961886"/>
            <a:ext cx="0" cy="3896083"/>
          </a:xfrm>
          <a:prstGeom prst="line">
            <a:avLst/>
          </a:prstGeom>
          <a:ln w="381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129926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 y="0"/>
            <a:ext cx="6051123" cy="3414389"/>
          </a:xfrm>
          <a:custGeom>
            <a:avLst/>
            <a:gdLst/>
            <a:ahLst/>
            <a:cxnLst/>
            <a:rect l="l" t="t" r="r" b="b"/>
            <a:pathLst>
              <a:path w="9076685" h="5121583">
                <a:moveTo>
                  <a:pt x="0" y="0"/>
                </a:moveTo>
                <a:lnTo>
                  <a:pt x="9076685" y="0"/>
                </a:lnTo>
                <a:lnTo>
                  <a:pt x="9076685" y="5121583"/>
                </a:lnTo>
                <a:lnTo>
                  <a:pt x="0" y="5121583"/>
                </a:lnTo>
                <a:lnTo>
                  <a:pt x="0" y="0"/>
                </a:lnTo>
                <a:close/>
              </a:path>
            </a:pathLst>
          </a:custGeom>
          <a:blipFill>
            <a:blip r:embed="rId2"/>
            <a:stretch>
              <a:fillRect/>
            </a:stretch>
          </a:blipFill>
        </p:spPr>
        <p:txBody>
          <a:bodyPr/>
          <a:lstStyle/>
          <a:p>
            <a:endParaRPr lang="en-IN"/>
          </a:p>
        </p:txBody>
      </p:sp>
      <p:sp>
        <p:nvSpPr>
          <p:cNvPr id="3" name="Freeform 3"/>
          <p:cNvSpPr/>
          <p:nvPr/>
        </p:nvSpPr>
        <p:spPr>
          <a:xfrm>
            <a:off x="6096000" y="434485"/>
            <a:ext cx="5237104" cy="2994515"/>
          </a:xfrm>
          <a:custGeom>
            <a:avLst/>
            <a:gdLst/>
            <a:ahLst/>
            <a:cxnLst/>
            <a:rect l="l" t="t" r="r" b="b"/>
            <a:pathLst>
              <a:path w="7855656" h="4491773">
                <a:moveTo>
                  <a:pt x="0" y="0"/>
                </a:moveTo>
                <a:lnTo>
                  <a:pt x="7855656" y="0"/>
                </a:lnTo>
                <a:lnTo>
                  <a:pt x="7855656" y="4491773"/>
                </a:lnTo>
                <a:lnTo>
                  <a:pt x="0" y="449177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6096000" y="-38100"/>
            <a:ext cx="4114800" cy="396070"/>
          </a:xfrm>
          <a:prstGeom prst="rect">
            <a:avLst/>
          </a:prstGeom>
        </p:spPr>
        <p:txBody>
          <a:bodyPr wrap="square" lIns="0" tIns="0" rIns="0" bIns="0" rtlCol="0" anchor="t">
            <a:spAutoFit/>
          </a:bodyPr>
          <a:lstStyle/>
          <a:p>
            <a:pPr algn="ctr" defTabSz="609630">
              <a:lnSpc>
                <a:spcPts val="3253"/>
              </a:lnSpc>
            </a:pPr>
            <a:r>
              <a:rPr lang="en-US" sz="2323" u="sng" dirty="0">
                <a:solidFill>
                  <a:srgbClr val="000000"/>
                </a:solidFill>
                <a:latin typeface="Canva Sans Bold"/>
              </a:rPr>
              <a:t>Click </a:t>
            </a:r>
            <a:r>
              <a:rPr lang="en-US" sz="2323" u="sng" dirty="0">
                <a:solidFill>
                  <a:srgbClr val="000000"/>
                </a:solidFill>
                <a:latin typeface="Canva Sans Bold"/>
                <a:hlinkClick r:id="rId4" tooltip="https://github.com/Vaibhav3046/SQL_Script_Theams-and-Reasons-of-investment/commit/3d3155d9ee90c04b63972b94650ec80de3d38090"/>
              </a:rPr>
              <a:t>Here to see </a:t>
            </a:r>
            <a:r>
              <a:rPr lang="en-US" sz="2323" u="sng" dirty="0" err="1">
                <a:solidFill>
                  <a:srgbClr val="000000"/>
                </a:solidFill>
                <a:latin typeface="Canva Sans Bold"/>
                <a:hlinkClick r:id="rId4" tooltip="https://github.com/Vaibhav3046/SQL_Script_Theams-and-Reasons-of-investment/commit/3d3155d9ee90c04b63972b94650ec80de3d38090"/>
              </a:rPr>
              <a:t>SQl</a:t>
            </a:r>
            <a:r>
              <a:rPr lang="en-US" sz="2323" u="sng" dirty="0">
                <a:solidFill>
                  <a:srgbClr val="000000"/>
                </a:solidFill>
                <a:latin typeface="Canva Sans Bold"/>
                <a:hlinkClick r:id="rId4" tooltip="https://github.com/Vaibhav3046/SQL_Script_Theams-and-Reasons-of-investment/commit/3d3155d9ee90c04b63972b94650ec80de3d38090"/>
              </a:rPr>
              <a:t> Script</a:t>
            </a:r>
          </a:p>
        </p:txBody>
      </p:sp>
      <p:sp>
        <p:nvSpPr>
          <p:cNvPr id="5" name="TextBox 5"/>
          <p:cNvSpPr txBox="1"/>
          <p:nvPr/>
        </p:nvSpPr>
        <p:spPr>
          <a:xfrm>
            <a:off x="109243" y="3397250"/>
            <a:ext cx="4957799" cy="3577903"/>
          </a:xfrm>
          <a:prstGeom prst="rect">
            <a:avLst/>
          </a:prstGeom>
        </p:spPr>
        <p:txBody>
          <a:bodyPr lIns="0" tIns="0" rIns="0" bIns="0" rtlCol="0" anchor="t">
            <a:spAutoFit/>
          </a:bodyPr>
          <a:lstStyle/>
          <a:p>
            <a:pPr defTabSz="609630">
              <a:lnSpc>
                <a:spcPts val="2367"/>
              </a:lnSpc>
              <a:spcBef>
                <a:spcPct val="0"/>
              </a:spcBef>
            </a:pPr>
            <a:r>
              <a:rPr lang="en-US" sz="1691">
                <a:solidFill>
                  <a:srgbClr val="000000"/>
                </a:solidFill>
                <a:latin typeface="Atkinson Hyperlegible Bold"/>
              </a:rPr>
              <a:t>Investment Reasons Summary:</a:t>
            </a:r>
          </a:p>
          <a:p>
            <a:pPr defTabSz="609630">
              <a:lnSpc>
                <a:spcPts val="1549"/>
              </a:lnSpc>
              <a:spcBef>
                <a:spcPct val="0"/>
              </a:spcBef>
            </a:pPr>
            <a:endParaRPr lang="en-US" sz="1691">
              <a:solidFill>
                <a:srgbClr val="000000"/>
              </a:solidFill>
              <a:latin typeface="Atkinson Hyperlegible Bold"/>
            </a:endParaRPr>
          </a:p>
          <a:p>
            <a:pPr defTabSz="609630">
              <a:lnSpc>
                <a:spcPts val="2152"/>
              </a:lnSpc>
              <a:spcBef>
                <a:spcPct val="0"/>
              </a:spcBef>
            </a:pPr>
            <a:r>
              <a:rPr lang="en-US" sz="1537">
                <a:solidFill>
                  <a:srgbClr val="000000"/>
                </a:solidFill>
                <a:latin typeface="Atkinson Hyperlegible Bold"/>
              </a:rPr>
              <a:t>1. Better Returns, Assured Returns, and Fixed Returns</a:t>
            </a:r>
          </a:p>
          <a:p>
            <a:pPr defTabSz="609630">
              <a:lnSpc>
                <a:spcPts val="2152"/>
              </a:lnSpc>
              <a:spcBef>
                <a:spcPct val="0"/>
              </a:spcBef>
            </a:pPr>
            <a:r>
              <a:rPr lang="en-US" sz="1537">
                <a:solidFill>
                  <a:srgbClr val="000000"/>
                </a:solidFill>
                <a:latin typeface="Atkinson Hyperlegible Bold"/>
              </a:rPr>
              <a:t>   Count: 68</a:t>
            </a:r>
          </a:p>
          <a:p>
            <a:pPr defTabSz="609630">
              <a:lnSpc>
                <a:spcPts val="2152"/>
              </a:lnSpc>
              <a:spcBef>
                <a:spcPct val="0"/>
              </a:spcBef>
            </a:pPr>
            <a:endParaRPr lang="en-US" sz="1537">
              <a:solidFill>
                <a:srgbClr val="000000"/>
              </a:solidFill>
              <a:latin typeface="Atkinson Hyperlegible Bold"/>
            </a:endParaRPr>
          </a:p>
          <a:p>
            <a:pPr defTabSz="609630">
              <a:lnSpc>
                <a:spcPts val="2152"/>
              </a:lnSpc>
              <a:spcBef>
                <a:spcPct val="0"/>
              </a:spcBef>
            </a:pPr>
            <a:r>
              <a:rPr lang="en-US" sz="1537">
                <a:solidFill>
                  <a:srgbClr val="000000"/>
                </a:solidFill>
                <a:latin typeface="Atkinson Hyperlegible Bold"/>
              </a:rPr>
              <a:t>2. Safe and Risk-Free</a:t>
            </a:r>
          </a:p>
          <a:p>
            <a:pPr defTabSz="609630">
              <a:lnSpc>
                <a:spcPts val="2152"/>
              </a:lnSpc>
              <a:spcBef>
                <a:spcPct val="0"/>
              </a:spcBef>
            </a:pPr>
            <a:r>
              <a:rPr lang="en-US" sz="1537">
                <a:solidFill>
                  <a:srgbClr val="000000"/>
                </a:solidFill>
                <a:latin typeface="Atkinson Hyperlegible Bold"/>
              </a:rPr>
              <a:t>   Count: 32</a:t>
            </a:r>
          </a:p>
          <a:p>
            <a:pPr defTabSz="609630">
              <a:lnSpc>
                <a:spcPts val="2152"/>
              </a:lnSpc>
              <a:spcBef>
                <a:spcPct val="0"/>
              </a:spcBef>
            </a:pPr>
            <a:endParaRPr lang="en-US" sz="1537">
              <a:solidFill>
                <a:srgbClr val="000000"/>
              </a:solidFill>
              <a:latin typeface="Atkinson Hyperlegible Bold"/>
            </a:endParaRPr>
          </a:p>
          <a:p>
            <a:pPr defTabSz="609630">
              <a:lnSpc>
                <a:spcPts val="2152"/>
              </a:lnSpc>
              <a:spcBef>
                <a:spcPct val="0"/>
              </a:spcBef>
            </a:pPr>
            <a:r>
              <a:rPr lang="en-US" sz="1537">
                <a:solidFill>
                  <a:srgbClr val="000000"/>
                </a:solidFill>
                <a:latin typeface="Atkinson Hyperlegible Bold"/>
              </a:rPr>
              <a:t>3. Capital Appreciation</a:t>
            </a:r>
          </a:p>
          <a:p>
            <a:pPr defTabSz="609630">
              <a:lnSpc>
                <a:spcPts val="2152"/>
              </a:lnSpc>
              <a:spcBef>
                <a:spcPct val="0"/>
              </a:spcBef>
            </a:pPr>
            <a:r>
              <a:rPr lang="en-US" sz="1537">
                <a:solidFill>
                  <a:srgbClr val="000000"/>
                </a:solidFill>
                <a:latin typeface="Atkinson Hyperlegible Bold"/>
              </a:rPr>
              <a:t>   Count: 30</a:t>
            </a:r>
          </a:p>
          <a:p>
            <a:pPr defTabSz="609630">
              <a:lnSpc>
                <a:spcPts val="2152"/>
              </a:lnSpc>
              <a:spcBef>
                <a:spcPct val="0"/>
              </a:spcBef>
            </a:pPr>
            <a:endParaRPr lang="en-US" sz="1537">
              <a:solidFill>
                <a:srgbClr val="000000"/>
              </a:solidFill>
              <a:latin typeface="Atkinson Hyperlegible Bold"/>
            </a:endParaRPr>
          </a:p>
          <a:p>
            <a:pPr defTabSz="609630">
              <a:lnSpc>
                <a:spcPts val="2152"/>
              </a:lnSpc>
              <a:spcBef>
                <a:spcPct val="0"/>
              </a:spcBef>
            </a:pPr>
            <a:r>
              <a:rPr lang="en-US" sz="1537">
                <a:solidFill>
                  <a:srgbClr val="000000"/>
                </a:solidFill>
                <a:latin typeface="Atkinson Hyperlegible Bold"/>
              </a:rPr>
              <a:t>4. Liquidity and Fund Diversification</a:t>
            </a:r>
          </a:p>
          <a:p>
            <a:pPr defTabSz="609630">
              <a:lnSpc>
                <a:spcPts val="2152"/>
              </a:lnSpc>
              <a:spcBef>
                <a:spcPct val="0"/>
              </a:spcBef>
            </a:pPr>
            <a:r>
              <a:rPr lang="en-US" sz="1537">
                <a:solidFill>
                  <a:srgbClr val="000000"/>
                </a:solidFill>
                <a:latin typeface="Atkinson Hyperlegible Bold"/>
              </a:rPr>
              <a:t>   Count: 15</a:t>
            </a:r>
          </a:p>
        </p:txBody>
      </p:sp>
      <p:sp>
        <p:nvSpPr>
          <p:cNvPr id="6" name="TextBox 6"/>
          <p:cNvSpPr txBox="1"/>
          <p:nvPr/>
        </p:nvSpPr>
        <p:spPr>
          <a:xfrm>
            <a:off x="6051124" y="3486150"/>
            <a:ext cx="3291946" cy="2232214"/>
          </a:xfrm>
          <a:prstGeom prst="rect">
            <a:avLst/>
          </a:prstGeom>
        </p:spPr>
        <p:txBody>
          <a:bodyPr lIns="0" tIns="0" rIns="0" bIns="0" rtlCol="0" anchor="t">
            <a:spAutoFit/>
          </a:bodyPr>
          <a:lstStyle/>
          <a:p>
            <a:pPr defTabSz="609630">
              <a:lnSpc>
                <a:spcPts val="2193"/>
              </a:lnSpc>
              <a:spcBef>
                <a:spcPct val="0"/>
              </a:spcBef>
            </a:pPr>
            <a:r>
              <a:rPr lang="en-US" sz="1566">
                <a:solidFill>
                  <a:srgbClr val="000000"/>
                </a:solidFill>
                <a:latin typeface="Atkinson Hyperlegible Bold"/>
              </a:rPr>
              <a:t>5. Dividend</a:t>
            </a:r>
          </a:p>
          <a:p>
            <a:pPr defTabSz="609630">
              <a:lnSpc>
                <a:spcPts val="2193"/>
              </a:lnSpc>
              <a:spcBef>
                <a:spcPct val="0"/>
              </a:spcBef>
            </a:pPr>
            <a:r>
              <a:rPr lang="en-US" sz="1566">
                <a:solidFill>
                  <a:srgbClr val="000000"/>
                </a:solidFill>
                <a:latin typeface="Atkinson Hyperlegible Bold"/>
              </a:rPr>
              <a:t>   Count: 8</a:t>
            </a:r>
          </a:p>
          <a:p>
            <a:pPr defTabSz="609630">
              <a:lnSpc>
                <a:spcPts val="2193"/>
              </a:lnSpc>
              <a:spcBef>
                <a:spcPct val="0"/>
              </a:spcBef>
            </a:pPr>
            <a:endParaRPr lang="en-US" sz="1566">
              <a:solidFill>
                <a:srgbClr val="000000"/>
              </a:solidFill>
              <a:latin typeface="Atkinson Hyperlegible Bold"/>
            </a:endParaRPr>
          </a:p>
          <a:p>
            <a:pPr defTabSz="609630">
              <a:lnSpc>
                <a:spcPts val="2193"/>
              </a:lnSpc>
              <a:spcBef>
                <a:spcPct val="0"/>
              </a:spcBef>
            </a:pPr>
            <a:r>
              <a:rPr lang="en-US" sz="1566">
                <a:solidFill>
                  <a:srgbClr val="000000"/>
                </a:solidFill>
                <a:latin typeface="Atkinson Hyperlegible Bold"/>
              </a:rPr>
              <a:t>6. Tax Benefits and Tax Incentives</a:t>
            </a:r>
          </a:p>
          <a:p>
            <a:pPr defTabSz="609630">
              <a:lnSpc>
                <a:spcPts val="2193"/>
              </a:lnSpc>
              <a:spcBef>
                <a:spcPct val="0"/>
              </a:spcBef>
            </a:pPr>
            <a:r>
              <a:rPr lang="en-US" sz="1566">
                <a:solidFill>
                  <a:srgbClr val="000000"/>
                </a:solidFill>
                <a:latin typeface="Atkinson Hyperlegible Bold"/>
              </a:rPr>
              <a:t>   Count: 4</a:t>
            </a:r>
          </a:p>
          <a:p>
            <a:pPr defTabSz="609630">
              <a:lnSpc>
                <a:spcPts val="2193"/>
              </a:lnSpc>
              <a:spcBef>
                <a:spcPct val="0"/>
              </a:spcBef>
            </a:pPr>
            <a:endParaRPr lang="en-US" sz="1566">
              <a:solidFill>
                <a:srgbClr val="000000"/>
              </a:solidFill>
              <a:latin typeface="Atkinson Hyperlegible Bold"/>
            </a:endParaRPr>
          </a:p>
          <a:p>
            <a:pPr defTabSz="609630">
              <a:lnSpc>
                <a:spcPts val="2193"/>
              </a:lnSpc>
              <a:spcBef>
                <a:spcPct val="0"/>
              </a:spcBef>
            </a:pPr>
            <a:r>
              <a:rPr lang="en-US" sz="1566">
                <a:solidFill>
                  <a:srgbClr val="000000"/>
                </a:solidFill>
                <a:latin typeface="Atkinson Hyperlegible Bold"/>
              </a:rPr>
              <a:t>7. High Interest Rates</a:t>
            </a:r>
          </a:p>
          <a:p>
            <a:pPr defTabSz="609630">
              <a:lnSpc>
                <a:spcPts val="2193"/>
              </a:lnSpc>
              <a:spcBef>
                <a:spcPct val="0"/>
              </a:spcBef>
            </a:pPr>
            <a:r>
              <a:rPr lang="en-US" sz="1566">
                <a:solidFill>
                  <a:srgbClr val="000000"/>
                </a:solidFill>
                <a:latin typeface="Atkinson Hyperlegible Bold"/>
              </a:rPr>
              <a:t>   Count: 3</a:t>
            </a:r>
          </a:p>
        </p:txBody>
      </p:sp>
      <p:sp>
        <p:nvSpPr>
          <p:cNvPr id="7" name="TextBox 7"/>
          <p:cNvSpPr txBox="1"/>
          <p:nvPr/>
        </p:nvSpPr>
        <p:spPr>
          <a:xfrm>
            <a:off x="6051123" y="5973649"/>
            <a:ext cx="5024480" cy="895566"/>
          </a:xfrm>
          <a:prstGeom prst="rect">
            <a:avLst/>
          </a:prstGeom>
        </p:spPr>
        <p:txBody>
          <a:bodyPr lIns="0" tIns="0" rIns="0" bIns="0" rtlCol="0" anchor="t">
            <a:spAutoFit/>
          </a:bodyPr>
          <a:lstStyle/>
          <a:p>
            <a:pPr defTabSz="609630">
              <a:lnSpc>
                <a:spcPts val="2356"/>
              </a:lnSpc>
              <a:spcBef>
                <a:spcPct val="0"/>
              </a:spcBef>
            </a:pPr>
            <a:r>
              <a:rPr lang="en-US" sz="1683">
                <a:solidFill>
                  <a:srgbClr val="004AAD"/>
                </a:solidFill>
                <a:latin typeface="Atkinson Hyperlegible Bold"/>
              </a:rPr>
              <a:t>The majority of investors prioritize better returns, safety, and capital appreciation in their investment choices.</a:t>
            </a:r>
          </a:p>
        </p:txBody>
      </p:sp>
      <p:sp>
        <p:nvSpPr>
          <p:cNvPr id="8" name="AutoShape 8"/>
          <p:cNvSpPr/>
          <p:nvPr/>
        </p:nvSpPr>
        <p:spPr>
          <a:xfrm>
            <a:off x="6051124" y="5992699"/>
            <a:ext cx="5281981" cy="12700"/>
          </a:xfrm>
          <a:prstGeom prst="line">
            <a:avLst/>
          </a:prstGeom>
          <a:ln w="38100" cap="flat">
            <a:solidFill>
              <a:srgbClr val="FD6220"/>
            </a:solidFill>
            <a:prstDash val="solid"/>
            <a:headEnd type="none" w="sm" len="sm"/>
            <a:tailEnd type="none" w="sm" len="sm"/>
          </a:ln>
        </p:spPr>
        <p:txBody>
          <a:bodyPr/>
          <a:lstStyle/>
          <a:p>
            <a:endParaRPr lang="en-IN"/>
          </a:p>
        </p:txBody>
      </p:sp>
      <p:sp>
        <p:nvSpPr>
          <p:cNvPr id="9" name="AutoShape 9"/>
          <p:cNvSpPr/>
          <p:nvPr/>
        </p:nvSpPr>
        <p:spPr>
          <a:xfrm>
            <a:off x="6051154" y="6832600"/>
            <a:ext cx="5281981" cy="12700"/>
          </a:xfrm>
          <a:prstGeom prst="line">
            <a:avLst/>
          </a:prstGeom>
          <a:ln w="38100" cap="flat">
            <a:solidFill>
              <a:srgbClr val="FD6220"/>
            </a:solidFill>
            <a:prstDash val="solid"/>
            <a:headEnd type="none" w="sm" len="sm"/>
            <a:tailEnd type="none" w="sm" len="sm"/>
          </a:ln>
        </p:spPr>
        <p:txBody>
          <a:bodyPr/>
          <a:lstStyle/>
          <a:p>
            <a:endParaRPr lang="en-IN"/>
          </a:p>
        </p:txBody>
      </p:sp>
      <p:sp>
        <p:nvSpPr>
          <p:cNvPr id="10" name="AutoShape 10"/>
          <p:cNvSpPr/>
          <p:nvPr/>
        </p:nvSpPr>
        <p:spPr>
          <a:xfrm flipV="1">
            <a:off x="11307705" y="5992508"/>
            <a:ext cx="12700" cy="839901"/>
          </a:xfrm>
          <a:prstGeom prst="line">
            <a:avLst/>
          </a:prstGeom>
          <a:ln w="38100" cap="flat">
            <a:solidFill>
              <a:srgbClr val="FD6220"/>
            </a:solidFill>
            <a:prstDash val="solid"/>
            <a:headEnd type="none" w="sm" len="sm"/>
            <a:tailEnd type="none" w="sm" len="sm"/>
          </a:ln>
        </p:spPr>
        <p:txBody>
          <a:bodyPr/>
          <a:lstStyle/>
          <a:p>
            <a:endParaRPr lang="en-IN"/>
          </a:p>
        </p:txBody>
      </p:sp>
      <p:sp>
        <p:nvSpPr>
          <p:cNvPr id="11" name="AutoShape 11"/>
          <p:cNvSpPr/>
          <p:nvPr/>
        </p:nvSpPr>
        <p:spPr>
          <a:xfrm flipV="1">
            <a:off x="6025725" y="5992316"/>
            <a:ext cx="12700" cy="839901"/>
          </a:xfrm>
          <a:prstGeom prst="line">
            <a:avLst/>
          </a:prstGeom>
          <a:ln w="38100" cap="flat">
            <a:solidFill>
              <a:srgbClr val="FD6220"/>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247269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963721" y="0"/>
            <a:ext cx="5190119" cy="3848556"/>
          </a:xfrm>
          <a:custGeom>
            <a:avLst/>
            <a:gdLst/>
            <a:ahLst/>
            <a:cxnLst/>
            <a:rect l="l" t="t" r="r" b="b"/>
            <a:pathLst>
              <a:path w="7785178" h="5772834">
                <a:moveTo>
                  <a:pt x="0" y="0"/>
                </a:moveTo>
                <a:lnTo>
                  <a:pt x="7785178" y="0"/>
                </a:lnTo>
                <a:lnTo>
                  <a:pt x="7785178" y="5772834"/>
                </a:lnTo>
                <a:lnTo>
                  <a:pt x="0" y="5772834"/>
                </a:lnTo>
                <a:lnTo>
                  <a:pt x="0" y="0"/>
                </a:lnTo>
                <a:close/>
              </a:path>
            </a:pathLst>
          </a:custGeom>
          <a:blipFill>
            <a:blip r:embed="rId2"/>
            <a:stretch>
              <a:fillRect t="-8193" b="-1122"/>
            </a:stretch>
          </a:blipFill>
          <a:ln w="38100" cap="sq">
            <a:gradFill>
              <a:gsLst>
                <a:gs pos="0">
                  <a:srgbClr val="FFDE59">
                    <a:alpha val="100000"/>
                  </a:srgbClr>
                </a:gs>
                <a:gs pos="100000">
                  <a:srgbClr val="FF914D">
                    <a:alpha val="100000"/>
                  </a:srgbClr>
                </a:gs>
              </a:gsLst>
              <a:lin ang="0"/>
            </a:gradFill>
            <a:prstDash val="solid"/>
            <a:miter/>
          </a:ln>
        </p:spPr>
        <p:txBody>
          <a:bodyPr/>
          <a:lstStyle/>
          <a:p>
            <a:endParaRPr lang="en-IN"/>
          </a:p>
        </p:txBody>
      </p:sp>
      <p:sp>
        <p:nvSpPr>
          <p:cNvPr id="3" name="Freeform 3"/>
          <p:cNvSpPr/>
          <p:nvPr/>
        </p:nvSpPr>
        <p:spPr>
          <a:xfrm>
            <a:off x="1" y="3848556"/>
            <a:ext cx="12153840" cy="3009444"/>
          </a:xfrm>
          <a:custGeom>
            <a:avLst/>
            <a:gdLst/>
            <a:ahLst/>
            <a:cxnLst/>
            <a:rect l="l" t="t" r="r" b="b"/>
            <a:pathLst>
              <a:path w="10315627" h="4514166">
                <a:moveTo>
                  <a:pt x="0" y="0"/>
                </a:moveTo>
                <a:lnTo>
                  <a:pt x="10315627" y="0"/>
                </a:lnTo>
                <a:lnTo>
                  <a:pt x="10315627" y="4514166"/>
                </a:lnTo>
                <a:lnTo>
                  <a:pt x="0" y="4514166"/>
                </a:lnTo>
                <a:lnTo>
                  <a:pt x="0" y="0"/>
                </a:lnTo>
                <a:close/>
              </a:path>
            </a:pathLst>
          </a:custGeom>
          <a:blipFill>
            <a:blip r:embed="rId3"/>
            <a:stretch>
              <a:fillRect t="-3879" b="-3879"/>
            </a:stretch>
          </a:blipFill>
          <a:ln w="38100" cap="sq">
            <a:gradFill>
              <a:gsLst>
                <a:gs pos="0">
                  <a:srgbClr val="FFDE59">
                    <a:alpha val="100000"/>
                  </a:srgbClr>
                </a:gs>
                <a:gs pos="100000">
                  <a:srgbClr val="FF914D">
                    <a:alpha val="100000"/>
                  </a:srgbClr>
                </a:gs>
              </a:gsLst>
              <a:lin ang="0"/>
            </a:gradFill>
            <a:prstDash val="solid"/>
            <a:miter/>
          </a:ln>
        </p:spPr>
        <p:txBody>
          <a:bodyPr/>
          <a:lstStyle/>
          <a:p>
            <a:endParaRPr lang="en-IN"/>
          </a:p>
        </p:txBody>
      </p:sp>
      <p:sp>
        <p:nvSpPr>
          <p:cNvPr id="4" name="Freeform 4"/>
          <p:cNvSpPr/>
          <p:nvPr/>
        </p:nvSpPr>
        <p:spPr>
          <a:xfrm>
            <a:off x="0" y="0"/>
            <a:ext cx="6963721" cy="3848556"/>
          </a:xfrm>
          <a:custGeom>
            <a:avLst/>
            <a:gdLst/>
            <a:ahLst/>
            <a:cxnLst/>
            <a:rect l="l" t="t" r="r" b="b"/>
            <a:pathLst>
              <a:path w="10445581" h="5772834">
                <a:moveTo>
                  <a:pt x="0" y="0"/>
                </a:moveTo>
                <a:lnTo>
                  <a:pt x="10445581" y="0"/>
                </a:lnTo>
                <a:lnTo>
                  <a:pt x="10445581" y="5772834"/>
                </a:lnTo>
                <a:lnTo>
                  <a:pt x="0" y="5772834"/>
                </a:lnTo>
                <a:lnTo>
                  <a:pt x="0" y="0"/>
                </a:lnTo>
                <a:close/>
              </a:path>
            </a:pathLst>
          </a:custGeom>
          <a:blipFill>
            <a:blip r:embed="rId4"/>
            <a:stretch>
              <a:fillRect/>
            </a:stretch>
          </a:blipFill>
          <a:ln w="38100" cap="sq">
            <a:gradFill>
              <a:gsLst>
                <a:gs pos="0">
                  <a:srgbClr val="FFDE59">
                    <a:alpha val="100000"/>
                  </a:srgbClr>
                </a:gs>
                <a:gs pos="100000">
                  <a:srgbClr val="FF914D">
                    <a:alpha val="100000"/>
                  </a:srgbClr>
                </a:gs>
              </a:gsLst>
              <a:lin ang="0"/>
            </a:gradFill>
            <a:prstDash val="solid"/>
            <a:miter/>
          </a:ln>
        </p:spPr>
        <p:txBody>
          <a:bodyPr/>
          <a:lstStyle/>
          <a:p>
            <a:endParaRPr lang="en-IN"/>
          </a:p>
        </p:txBody>
      </p:sp>
    </p:spTree>
    <p:extLst>
      <p:ext uri="{BB962C8B-B14F-4D97-AF65-F5344CB8AC3E}">
        <p14:creationId xmlns:p14="http://schemas.microsoft.com/office/powerpoint/2010/main" val="1376641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ea282103-f96d-4506-9581-f4540a1f4458}">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1a32/bNhD+VwK97CUYSFGkpL4MTdIMA9YhaIfuYQiMI3l01CqSJ1FevCD/+06Um7lJHKdp66he8hKKpE/fffeDR1KXkS3aWQmL3+AcoxfRQV1/OIfmwx6P9qNq6MuBpWCEQcmQC5uwTGQ0Ws98UVdt9OIy8tBM0b8r2g7KXhB1/nm6H0FZnsC0f3JQtrgfzbBp6wrK4h8cJtOQbzq82o/wYlbWDfQi33rw2Iud03R6Jgj8R0FvBOOLOb5F44deoTKVJQnmGEsGTqQSGE1rhwkB2Z1TqN8VpSfpfVMvXl3MGkJ8+VHh4zCYCbSg8zxFJJVzlyrRg/CLWT/nkDBO66YwUEYBfYPtAPYyOqzL7jy0Xn3S/7buGoNv0IWhyhd+QZKOwMOkRT+JJ5PJYT1bRFfEx0lTE1thwhsEYm1yUFe2DWNn9d+HDRIAG72QV6fUMw9sHtaVh6Ja6sWlhCROEpMayCVLMynvUX37ah11g7lvqcSCSm1RTculmwRnCK3fB5htWRhseifU78naQZlzJCfsG5beHHSaDS8rcBivbRjGoPJl9GtBNAyy30HZ9WJ/OIC2MD8QIvo77XENLkeo3684VZjehld8O07o9TSmXCyYcqnBlGtMLM/TZExG/KWaY+snr+uq8HXzbMp7mBkMatA5bVKXygy4zIS1eT4mg76cY0UEPhvyNiODAZNUKA1C0XpijTTOWinGZMBjouc5Eu9kZJlSM2kRuXIJE2RELkw2qnVxipXFZwPexcjSgJoiT0ttU7AoUkySzPQC7+fmDOj/KjVBVixjrSXyTGbWMC2oXBpVNJ90zaxu78rH+9dwXto5VIZ6b2J5OZ02OB0KiluAvjJQEkK8ht7jrlpW6PI+2FtkcQXcZ4aUCUAOz6DxnzoPPTTklAeL4BhHRfNxVxLv38A8Bitcna4J2qURFt8ibP/z3WXpY2kLpkByw5hQiXTGZhtjbRTOTSVAQxvZiV2W55OimiwQmvYG0/wRHqah+W7c6zN4GBYKpFStabXNAZ0QTApt+ZjS6/Cz8WfXFZz3Ztddy2fr9H6SfHYNZkhnPFe5YmAkZ5rJxKECMybf/uMM/B40uLeg3++1MCe/aPcGkxNx7U/jd/uHqfBlEfE95d9H8PEkkfIQnEMQSRGnYBxY7SiSnAQXs421PAQtDjrvCeWtkj6TPDPGZY5ZZKj6jYIbU1yuPWEZWfCt4PxfrTnr9H6SSLpx+GRZykyaOccYs6B0InsbPG7rK5PcccMTbamRWqYyl2yU5fHC6/ritjRAyGPaP2fImM40zyBVjy/uXyO0XYNfjUaSV02OUGPlSeztW5SHeDE09rHu++3VGcptIl4ZVKI/o+Q6yw2Xm0uS7RrhdeeJUwosuxNG+ESdwQipsKgUCpkgSKcywZLNJ/zbNQL+1fXTd8EA16osI0ApsLHksVHGMDRWORwZ+bSB3gnmBz2WPg+xYKgNJX7FhQAmmB1TzbX2TH1kNdcKzi+sucquJebRHnxH25t12j9J5XXj0kG73MVKAlqUCRdOo0ofW3klqabVOTFGS6GkTZx9wA3UdpPUz/Xchy9OdiJVrWozJCxhTM6ckylHyDjTudWbDya3a4Ljo53gPqixXJyNyJmKY4lCaxfznJbqkZF+cnK8E6wPegy009aOc2aliFUiUm0V6M3fEG073ZS7kmnKj0kmpPq7buLrzrczMHgCFd5xI090Ay09dtledysfPqm8vpO/uvoXCf3zuMopAAA=&quot;"/>
    <we:property name="creatorSessionId" value="&quot;28c322e0-5815-481e-9fcf-ed00df36eadb&quot;"/>
    <we:property name="creatorTenantId" value="&quot;1258b2fd-472b-4087-a870-abbeb9d6c983&quot;"/>
    <we:property name="creatorUserId" value="&quot;10032003938A1B2A&quot;"/>
    <we:property name="datasetId" value="&quot;5a861d3a-54cf-4b57-ac67-ee613d51feaf&quot;"/>
    <we:property name="embedUrl" value="&quot;/reportEmbed?reportId=f8b7f93c-fbc3-48d8-b969-b5a7fadb42be&amp;config=eyJjbHVzdGVyVXJsIjoiaHR0cHM6Ly9XQUJJLUlORElBLUNFTlRSQUwtQS1QUklNQVJZLXJlZGlyZWN0LmFuYWx5c2lzLndpbmRvd3MubmV0IiwiZW1iZWRGZWF0dXJlcyI6eyJ1c2FnZU1ldHJpY3NWTmV4dCI6dHJ1ZX19&amp;disableSensitivityBanner=true&quot;"/>
    <we:property name="initialStateBookmark" value="&quot;H4sIAAAAAAAAA+1aS3PbNhD+Kx5ectF0AIIAyVw6fnY6qRNP0kkPHY9mASxkJjSpkqBqxaP/3iUpu37IUeo0Mq3kJBIAF/t9+wAW0GVgs3qaw/w1nGPwMtgry4/nUH3c4cEoKJZtb968Ot59+2r8evf4kJrLqc/Kog5eXgYeqgn691ndQN5KoMY/T0cB5PkJTNo3B3mNo2CKVV0WkGefsB9MXb5qcDEK8GKalxW0It958NiKndFweqe5+U+CZgTjsxm+Q+P7VqESlUQRphhKBk7EEhgNq/sBnWYrh1C7y3JP0ttHPT+8mFak8eUV0qOuMxFoQadpjBixJHWxEq0Sfj5tx+yTjpOyygzkQad9hXWv7GWwX+bNefd0eKv9XdlUBt+i67oKn/k5SToAD+Ma/Tgcj8f75XQeLIiPk6oktroBbxGItfFeWdi66zsr/96vkBSwwUu5OKWWWcfmfll4yIolrhhCwVCbRHPFhQAmmH0Y+uZhTbCwWN0DxBaja2127QwKQ613VdmdTCqcgF++Hm5Iz6OmWPqevK92a4c6Kyb50rc7D+6efu/RmLypiXm0e1Dtn0Hl2yDSH8hbW2PQ12VFE+3NO3scZNWVn4ejO0CGgH5xehWPNPjDjYhbelCP4lspc7poe7RSYEPJQ6OMYWiscrjWwx/0qWMKs6bC/01ZkleMKf2t8PD1rgKVfax3fEMcLe+jIBYWlUIhIwTpVCJYlA6MdvyraYdvA/PXUHrydaKVQSWiWCiuk9RwaQZG/nHjiU/KFnYrDHALTm8EQEhDLaIEGSOD8ARiNTAjHKDGwpPY+1uG52iEW3B6I1imOGdWilBFItZWgY4GZoRfynw7YmAJZJmCjEiZCkOJQmsX8pQW4YERf3JytBW89zh62oUxKXNOxhwh4UynVvOB0X50sBWsdzB60qNY0yobGaOlUNJGziafqR+fKMnMfFccbgX3N9Es041LXagkoEUZceE0qrgV/Flc9RnQ7y1grSwZpY4bHmlLDzGtIImL1sryeOF1eXFfmmUxM3HiHGPMgtKRRPtYzRLJE2Nc4phFhkpLbd1aR9tgtb47w6JZVcsMrFq/oedXVuudXs+mTn8I95PU6dfK9HU6bdFiMA6sdmCkk+BCtjZOoFN1r/GeVLkXLjxVqWIkjRZCJiOHCtaXQRsMlz/OwO9AhTtz+n6nhhlBrXd6EGSL+ufhR9KXQfi6INPP6CTsEXw8SfB9iZ59XKJmVlvEFNAJwaTQdv2OcoNB1H82/Ei5oed3teY8hPtJ3P5amd63jZUMFEhuGBMqks7Y5PEb9w2v5BVMcGyb/jpsnBXjOUJV3yGab3m+/Q889IVCKEOtJfJEJtYwLaLIiCGls5Ommpb1M8hnJIQ8YH0+Gz0FizeU2+7s+pAVniS7/uu7fXpVtHUwbZEag0URYxQl5rGlr0okbUK4chEToWRcmC84YxnCRfVaj6vzzNCXNxEH51hNujMTS/N2iKb9VBn2/aXturEDfBn8lhEJvez3kDet2Bd7UGfmRXtCcnUhscofuuH1Bu5h27soDUKR8ayRxlkrB5V4j4ie8ocBVzGy3Cyhc9rELpYJcJkIa9P1N7pDOHz6bg1454RFuVAw5WKDMdcYWZ7G6+/CNmjAXwsqPP34uCyyH5H4eWZ6g3IpIQppBxsbSCWLEykHtSYeLDflP0y5kpPTTonFaohl4+spGDyBAldAJYhAy6tdA7f7S2XQTULsZjpfx0/7R8trchaLfwAK6BO98ykAAA==&quot;"/>
    <we:property name="isFiltersActionButtonVisible" value="true"/>
    <we:property name="isVisualContainerHeaderHidden" value="false"/>
    <we:property name="pageDisplayName" value="&quot;Page 1&quot;"/>
    <we:property name="pageName" value="&quot;3686844e9e250af375a0&quot;"/>
    <we:property name="reportEmbeddedTime" value="&quot;2024-06-14T07:55:22.485Z&quot;"/>
    <we:property name="reportName" value="&quot;Cognify Internship Project&quot;"/>
    <we:property name="reportState" value="&quot;CONNECTED&quot;"/>
    <we:property name="reportUrl" value="&quot;/groups/me/reports/f8b7f93c-fbc3-48d8-b969-b5a7fadb42be/3686844e9e250af375a0?bookmarkGuid=d2541f2d-8a66-4b90-9e90-5be60ee28b00&amp;bookmarkUsage=1&amp;ctid=1258b2fd-472b-4087-a870-abbeb9d6c983&amp;fromEntryPoint=export&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7AB1FA-2F28-4684-9230-02ACEB6C0B0A}">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http://schemas.microsoft.com/office/infopath/2007/PartnerControls"/>
    <ds:schemaRef ds:uri="b1e4d6ee-9f6f-43f8-a618-24f3d84da28f"/>
    <ds:schemaRef ds:uri="f577acbf-5b0b-4b4f-9948-268e97f8d3a4"/>
  </ds:schemaRefs>
</ds:datastoreItem>
</file>

<file path=customXml/itemProps2.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1AFCC0-734A-4A90-A597-A1CB34860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2309</TotalTime>
  <Words>1696</Words>
  <Application>Microsoft Office PowerPoint</Application>
  <PresentationFormat>Widescreen</PresentationFormat>
  <Paragraphs>342</Paragraphs>
  <Slides>22</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Aptos</vt:lpstr>
      <vt:lpstr>Arial</vt:lpstr>
      <vt:lpstr>Atkinson Hyperlegible</vt:lpstr>
      <vt:lpstr>Atkinson Hyperlegible Bold</vt:lpstr>
      <vt:lpstr>Calibri</vt:lpstr>
      <vt:lpstr>Calibri Light</vt:lpstr>
      <vt:lpstr>Canva Sans Bold</vt:lpstr>
      <vt:lpstr>DM Sans Bold</vt:lpstr>
      <vt:lpstr>Gotham Bold</vt:lpstr>
      <vt:lpstr>Gotham Bold Italics</vt:lpstr>
      <vt:lpstr>Gotham Italics</vt:lpstr>
      <vt:lpstr>Poppins</vt:lpstr>
      <vt:lpstr>Segoe UI Light</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 -  An Interactive Power Bi  Dashboard</vt:lpstr>
      <vt:lpstr>Page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vaibhav pawar</cp:lastModifiedBy>
  <cp:revision>8</cp:revision>
  <dcterms:created xsi:type="dcterms:W3CDTF">2018-06-07T21:39:02Z</dcterms:created>
  <dcterms:modified xsi:type="dcterms:W3CDTF">2024-07-09T14:27:58Z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